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E3D80C-5906-5A4F-AF3F-BE5AE2FCF1A0}" v="1" dt="2025-02-28T09:13:07.7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 snapToGrid="0">
      <p:cViewPr varScale="1">
        <p:scale>
          <a:sx n="66" d="100"/>
          <a:sy n="66" d="100"/>
        </p:scale>
        <p:origin x="49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9386"/>
            <a:ext cx="9089390" cy="276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5615"/>
            <a:ext cx="7485380" cy="27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1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9" Type="http://schemas.openxmlformats.org/officeDocument/2006/relationships/image" Target="../media/image32.png"/><Relationship Id="rId21" Type="http://schemas.openxmlformats.org/officeDocument/2006/relationships/image" Target="../media/image14.png"/><Relationship Id="rId34" Type="http://schemas.openxmlformats.org/officeDocument/2006/relationships/image" Target="../media/image27.png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33" Type="http://schemas.openxmlformats.org/officeDocument/2006/relationships/image" Target="../media/image26.png"/><Relationship Id="rId38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g"/><Relationship Id="rId24" Type="http://schemas.openxmlformats.org/officeDocument/2006/relationships/image" Target="../media/image17.png"/><Relationship Id="rId32" Type="http://schemas.openxmlformats.org/officeDocument/2006/relationships/image" Target="../media/image25.png"/><Relationship Id="rId37" Type="http://schemas.openxmlformats.org/officeDocument/2006/relationships/image" Target="../media/image30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36" Type="http://schemas.openxmlformats.org/officeDocument/2006/relationships/image" Target="../media/image29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31" Type="http://schemas.openxmlformats.org/officeDocument/2006/relationships/image" Target="../media/image2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Relationship Id="rId35" Type="http://schemas.openxmlformats.org/officeDocument/2006/relationships/image" Target="../media/image28.png"/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9358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12"/>
                </a:lnTo>
                <a:lnTo>
                  <a:pt x="4291787" y="77812"/>
                </a:lnTo>
                <a:lnTo>
                  <a:pt x="4291787" y="0"/>
                </a:lnTo>
                <a:close/>
              </a:path>
            </a:pathLst>
          </a:custGeom>
          <a:solidFill>
            <a:srgbClr val="F8AB0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382512"/>
            <a:ext cx="10692383" cy="856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515748"/>
            <a:ext cx="10692383" cy="8564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397015" y="79358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12"/>
                </a:lnTo>
                <a:lnTo>
                  <a:pt x="4293146" y="77812"/>
                </a:lnTo>
                <a:lnTo>
                  <a:pt x="4293146" y="0"/>
                </a:lnTo>
                <a:close/>
              </a:path>
            </a:pathLst>
          </a:custGeom>
          <a:solidFill>
            <a:srgbClr val="EE7A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397015" y="90680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25"/>
                </a:lnTo>
                <a:lnTo>
                  <a:pt x="4293146" y="77825"/>
                </a:lnTo>
                <a:lnTo>
                  <a:pt x="4293146" y="0"/>
                </a:lnTo>
                <a:close/>
              </a:path>
            </a:pathLst>
          </a:custGeom>
          <a:solidFill>
            <a:srgbClr val="0B76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90680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25"/>
                </a:lnTo>
                <a:lnTo>
                  <a:pt x="4291787" y="77825"/>
                </a:lnTo>
                <a:lnTo>
                  <a:pt x="4291787" y="0"/>
                </a:lnTo>
                <a:close/>
              </a:path>
            </a:pathLst>
          </a:custGeom>
          <a:solidFill>
            <a:srgbClr val="104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95821" y="226961"/>
            <a:ext cx="879294" cy="48916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574504" y="229705"/>
            <a:ext cx="911859" cy="48367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655912" y="6737037"/>
            <a:ext cx="830452" cy="58260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365855" y="761361"/>
            <a:ext cx="168694" cy="2235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566655" y="761361"/>
            <a:ext cx="165544" cy="2235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761551" y="791100"/>
            <a:ext cx="166001" cy="19776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964740" y="761356"/>
            <a:ext cx="194830" cy="2235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199536" y="761361"/>
            <a:ext cx="193548" cy="2235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463401" y="841156"/>
            <a:ext cx="107010" cy="63957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640438" y="761361"/>
            <a:ext cx="192811" cy="22354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874558" y="761362"/>
            <a:ext cx="191871" cy="228206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107752" y="761361"/>
            <a:ext cx="190626" cy="22354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4854467" y="638343"/>
            <a:ext cx="312420" cy="226695"/>
          </a:xfrm>
          <a:custGeom>
            <a:avLst/>
            <a:gdLst/>
            <a:ahLst/>
            <a:cxnLst/>
            <a:rect l="l" t="t" r="r" b="b"/>
            <a:pathLst>
              <a:path w="312420" h="226694">
                <a:moveTo>
                  <a:pt x="284317" y="0"/>
                </a:moveTo>
                <a:lnTo>
                  <a:pt x="239848" y="3525"/>
                </a:lnTo>
                <a:lnTo>
                  <a:pt x="183115" y="23103"/>
                </a:lnTo>
                <a:lnTo>
                  <a:pt x="120236" y="57333"/>
                </a:lnTo>
                <a:lnTo>
                  <a:pt x="63004" y="100341"/>
                </a:lnTo>
                <a:lnTo>
                  <a:pt x="21655" y="143838"/>
                </a:lnTo>
                <a:lnTo>
                  <a:pt x="0" y="182837"/>
                </a:lnTo>
                <a:lnTo>
                  <a:pt x="1847" y="212350"/>
                </a:lnTo>
                <a:lnTo>
                  <a:pt x="27935" y="226275"/>
                </a:lnTo>
                <a:lnTo>
                  <a:pt x="72403" y="222749"/>
                </a:lnTo>
                <a:lnTo>
                  <a:pt x="129132" y="203172"/>
                </a:lnTo>
                <a:lnTo>
                  <a:pt x="192004" y="168941"/>
                </a:lnTo>
                <a:lnTo>
                  <a:pt x="249241" y="125935"/>
                </a:lnTo>
                <a:lnTo>
                  <a:pt x="290591" y="82441"/>
                </a:lnTo>
                <a:lnTo>
                  <a:pt x="312247" y="43443"/>
                </a:lnTo>
                <a:lnTo>
                  <a:pt x="310406" y="13925"/>
                </a:lnTo>
                <a:lnTo>
                  <a:pt x="284317" y="0"/>
                </a:lnTo>
                <a:close/>
              </a:path>
            </a:pathLst>
          </a:custGeom>
          <a:solidFill>
            <a:srgbClr val="424241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908094" y="608130"/>
            <a:ext cx="203057" cy="216219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4609939" y="24859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36207" y="0"/>
                </a:moveTo>
                <a:lnTo>
                  <a:pt x="186530" y="705"/>
                </a:lnTo>
                <a:lnTo>
                  <a:pt x="138310" y="12686"/>
                </a:lnTo>
                <a:lnTo>
                  <a:pt x="95455" y="34568"/>
                </a:lnTo>
                <a:lnTo>
                  <a:pt x="59081" y="64905"/>
                </a:lnTo>
                <a:lnTo>
                  <a:pt x="30303" y="102248"/>
                </a:lnTo>
                <a:lnTo>
                  <a:pt x="10238" y="145150"/>
                </a:lnTo>
                <a:lnTo>
                  <a:pt x="0" y="192163"/>
                </a:lnTo>
                <a:lnTo>
                  <a:pt x="704" y="241840"/>
                </a:lnTo>
                <a:lnTo>
                  <a:pt x="12685" y="290059"/>
                </a:lnTo>
                <a:lnTo>
                  <a:pt x="34568" y="332913"/>
                </a:lnTo>
                <a:lnTo>
                  <a:pt x="64905" y="369284"/>
                </a:lnTo>
                <a:lnTo>
                  <a:pt x="102250" y="398059"/>
                </a:lnTo>
                <a:lnTo>
                  <a:pt x="145154" y="418122"/>
                </a:lnTo>
                <a:lnTo>
                  <a:pt x="192170" y="428359"/>
                </a:lnTo>
                <a:lnTo>
                  <a:pt x="241852" y="427653"/>
                </a:lnTo>
                <a:lnTo>
                  <a:pt x="290067" y="415673"/>
                </a:lnTo>
                <a:lnTo>
                  <a:pt x="332919" y="393792"/>
                </a:lnTo>
                <a:lnTo>
                  <a:pt x="369291" y="363457"/>
                </a:lnTo>
                <a:lnTo>
                  <a:pt x="398067" y="326115"/>
                </a:lnTo>
                <a:lnTo>
                  <a:pt x="418132" y="283214"/>
                </a:lnTo>
                <a:lnTo>
                  <a:pt x="428370" y="236199"/>
                </a:lnTo>
                <a:lnTo>
                  <a:pt x="427665" y="186518"/>
                </a:lnTo>
                <a:lnTo>
                  <a:pt x="415684" y="138299"/>
                </a:lnTo>
                <a:lnTo>
                  <a:pt x="393802" y="95445"/>
                </a:lnTo>
                <a:lnTo>
                  <a:pt x="363465" y="59074"/>
                </a:lnTo>
                <a:lnTo>
                  <a:pt x="326122" y="30299"/>
                </a:lnTo>
                <a:lnTo>
                  <a:pt x="283220" y="10236"/>
                </a:lnTo>
                <a:lnTo>
                  <a:pt x="236207" y="0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631754" y="270402"/>
            <a:ext cx="384810" cy="384810"/>
          </a:xfrm>
          <a:custGeom>
            <a:avLst/>
            <a:gdLst/>
            <a:ahLst/>
            <a:cxnLst/>
            <a:rect l="l" t="t" r="r" b="b"/>
            <a:pathLst>
              <a:path w="384810" h="384809">
                <a:moveTo>
                  <a:pt x="212145" y="0"/>
                </a:moveTo>
                <a:lnTo>
                  <a:pt x="167525" y="635"/>
                </a:lnTo>
                <a:lnTo>
                  <a:pt x="124218" y="11394"/>
                </a:lnTo>
                <a:lnTo>
                  <a:pt x="85729" y="31048"/>
                </a:lnTo>
                <a:lnTo>
                  <a:pt x="53060" y="58296"/>
                </a:lnTo>
                <a:lnTo>
                  <a:pt x="27215" y="91838"/>
                </a:lnTo>
                <a:lnTo>
                  <a:pt x="9194" y="130373"/>
                </a:lnTo>
                <a:lnTo>
                  <a:pt x="0" y="172600"/>
                </a:lnTo>
                <a:lnTo>
                  <a:pt x="635" y="217220"/>
                </a:lnTo>
                <a:lnTo>
                  <a:pt x="11394" y="260527"/>
                </a:lnTo>
                <a:lnTo>
                  <a:pt x="31048" y="299015"/>
                </a:lnTo>
                <a:lnTo>
                  <a:pt x="58296" y="331681"/>
                </a:lnTo>
                <a:lnTo>
                  <a:pt x="91838" y="357526"/>
                </a:lnTo>
                <a:lnTo>
                  <a:pt x="130373" y="375547"/>
                </a:lnTo>
                <a:lnTo>
                  <a:pt x="172600" y="384742"/>
                </a:lnTo>
                <a:lnTo>
                  <a:pt x="217220" y="384111"/>
                </a:lnTo>
                <a:lnTo>
                  <a:pt x="260527" y="373348"/>
                </a:lnTo>
                <a:lnTo>
                  <a:pt x="299015" y="353693"/>
                </a:lnTo>
                <a:lnTo>
                  <a:pt x="331681" y="326445"/>
                </a:lnTo>
                <a:lnTo>
                  <a:pt x="357526" y="292904"/>
                </a:lnTo>
                <a:lnTo>
                  <a:pt x="375547" y="254371"/>
                </a:lnTo>
                <a:lnTo>
                  <a:pt x="384742" y="212145"/>
                </a:lnTo>
                <a:lnTo>
                  <a:pt x="384111" y="167525"/>
                </a:lnTo>
                <a:lnTo>
                  <a:pt x="373352" y="124218"/>
                </a:lnTo>
                <a:lnTo>
                  <a:pt x="353698" y="85729"/>
                </a:lnTo>
                <a:lnTo>
                  <a:pt x="326450" y="53060"/>
                </a:lnTo>
                <a:lnTo>
                  <a:pt x="292908" y="27215"/>
                </a:lnTo>
                <a:lnTo>
                  <a:pt x="254373" y="9194"/>
                </a:lnTo>
                <a:lnTo>
                  <a:pt x="212145" y="0"/>
                </a:lnTo>
                <a:close/>
              </a:path>
            </a:pathLst>
          </a:custGeom>
          <a:solidFill>
            <a:srgbClr val="4242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644250" y="282905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359752" y="156565"/>
                </a:moveTo>
                <a:lnTo>
                  <a:pt x="347129" y="109575"/>
                </a:lnTo>
                <a:lnTo>
                  <a:pt x="323418" y="68961"/>
                </a:lnTo>
                <a:lnTo>
                  <a:pt x="290576" y="36195"/>
                </a:lnTo>
                <a:lnTo>
                  <a:pt x="250532" y="12788"/>
                </a:lnTo>
                <a:lnTo>
                  <a:pt x="205206" y="228"/>
                </a:lnTo>
                <a:lnTo>
                  <a:pt x="156565" y="0"/>
                </a:lnTo>
                <a:lnTo>
                  <a:pt x="109575" y="12623"/>
                </a:lnTo>
                <a:lnTo>
                  <a:pt x="68961" y="36322"/>
                </a:lnTo>
                <a:lnTo>
                  <a:pt x="36195" y="69164"/>
                </a:lnTo>
                <a:lnTo>
                  <a:pt x="12788" y="109207"/>
                </a:lnTo>
                <a:lnTo>
                  <a:pt x="228" y="154533"/>
                </a:lnTo>
                <a:lnTo>
                  <a:pt x="0" y="203187"/>
                </a:lnTo>
                <a:lnTo>
                  <a:pt x="12611" y="250177"/>
                </a:lnTo>
                <a:lnTo>
                  <a:pt x="36309" y="290791"/>
                </a:lnTo>
                <a:lnTo>
                  <a:pt x="69151" y="323545"/>
                </a:lnTo>
                <a:lnTo>
                  <a:pt x="109207" y="346964"/>
                </a:lnTo>
                <a:lnTo>
                  <a:pt x="154533" y="359524"/>
                </a:lnTo>
                <a:lnTo>
                  <a:pt x="203187" y="359752"/>
                </a:lnTo>
                <a:lnTo>
                  <a:pt x="250164" y="347129"/>
                </a:lnTo>
                <a:lnTo>
                  <a:pt x="290791" y="323430"/>
                </a:lnTo>
                <a:lnTo>
                  <a:pt x="323545" y="290576"/>
                </a:lnTo>
                <a:lnTo>
                  <a:pt x="346951" y="250532"/>
                </a:lnTo>
                <a:lnTo>
                  <a:pt x="359524" y="205219"/>
                </a:lnTo>
                <a:lnTo>
                  <a:pt x="359752" y="156565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709104" y="378005"/>
            <a:ext cx="140862" cy="110611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890251" y="571872"/>
            <a:ext cx="97337" cy="13327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623855" y="250621"/>
            <a:ext cx="382743" cy="382743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474868" y="840168"/>
            <a:ext cx="107391" cy="65062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377575" y="758990"/>
            <a:ext cx="169303" cy="22741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651500" y="758990"/>
            <a:ext cx="196138" cy="22741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975313" y="758990"/>
            <a:ext cx="195516" cy="22741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4579111" y="758990"/>
            <a:ext cx="166128" cy="22741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889662" y="758990"/>
            <a:ext cx="195199" cy="232168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5210949" y="758990"/>
            <a:ext cx="194246" cy="227419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126873" y="758990"/>
            <a:ext cx="193941" cy="227418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5474866" y="840171"/>
            <a:ext cx="107391" cy="65062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5651497" y="758995"/>
            <a:ext cx="196151" cy="227418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5889660" y="758995"/>
            <a:ext cx="195199" cy="232155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126876" y="758994"/>
            <a:ext cx="193941" cy="227418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4770920" y="784707"/>
            <a:ext cx="168160" cy="2030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36885674-53D4-49FC-9693-36ECC464C5ED}"/>
              </a:ext>
            </a:extLst>
          </p:cNvPr>
          <p:cNvSpPr/>
          <p:nvPr/>
        </p:nvSpPr>
        <p:spPr>
          <a:xfrm>
            <a:off x="1536700" y="5457825"/>
            <a:ext cx="679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Cooperation partnerships in higher education (KA220-HED)</a:t>
            </a:r>
            <a:endParaRPr lang="tr-TR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92DF154-8D1C-45DA-B4D1-F808176C2EDF}"/>
              </a:ext>
            </a:extLst>
          </p:cNvPr>
          <p:cNvSpPr/>
          <p:nvPr/>
        </p:nvSpPr>
        <p:spPr>
          <a:xfrm>
            <a:off x="927100" y="331976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400" b="1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400" b="1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TIMISOARA</a:t>
            </a:r>
            <a:r>
              <a:rPr lang="tr-TR" sz="2400" b="1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/ROMANIA </a:t>
            </a:r>
          </a:p>
          <a:p>
            <a:pPr algn="ctr"/>
            <a:endParaRPr lang="tr-TR" sz="2400" b="1" dirty="0">
              <a:solidFill>
                <a:srgbClr val="C00000"/>
              </a:solidFill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338C9A1-13C5-478A-97E0-DE46C113EFAF}"/>
              </a:ext>
            </a:extLst>
          </p:cNvPr>
          <p:cNvSpPr/>
          <p:nvPr/>
        </p:nvSpPr>
        <p:spPr>
          <a:xfrm>
            <a:off x="1003300" y="1438096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Enhancing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Practices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and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Strengthening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Core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Competencies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Disaster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Nursing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through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Learning HUB </a:t>
            </a:r>
          </a:p>
          <a:p>
            <a:pPr algn="ctr"/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ECoDN</a:t>
            </a:r>
            <a:r>
              <a:rPr lang="tr-TR" sz="2400" b="1">
                <a:solidFill>
                  <a:srgbClr val="002060"/>
                </a:solidFill>
                <a:latin typeface="Comic Sans MS" panose="030F0702030302020204" pitchFamily="66" charset="0"/>
              </a:rPr>
              <a:t>-HUB</a:t>
            </a:r>
            <a:r>
              <a:rPr lang="tr-TR" sz="240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2181225"/>
            <a:ext cx="9624060" cy="553998"/>
          </a:xfrm>
        </p:spPr>
        <p:txBody>
          <a:bodyPr/>
          <a:lstStyle/>
          <a:p>
            <a:r>
              <a:rPr sz="3600"/>
              <a:t>Benefits and Challenges of VR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98500" y="3095625"/>
            <a:ext cx="9624060" cy="221599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Realistic and safe education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Enhances retention and practical skills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/>
              <a:t>T</a:t>
            </a:r>
            <a:r>
              <a:rPr sz="3600" err="1"/>
              <a:t>echnological</a:t>
            </a:r>
            <a:r>
              <a:rPr sz="3600"/>
              <a:t> barriers and costs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Need for instructor training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876425"/>
            <a:ext cx="9624060" cy="553998"/>
          </a:xfrm>
        </p:spPr>
        <p:txBody>
          <a:bodyPr/>
          <a:lstStyle/>
          <a:p>
            <a:r>
              <a:rPr sz="3600"/>
              <a:t>Conclusion and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93700" y="2714625"/>
            <a:ext cx="9624060" cy="27699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VR is a powerful tool for learning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/>
              <a:t>T</a:t>
            </a:r>
            <a:r>
              <a:rPr sz="3600"/>
              <a:t>he quality of scripts and realistic interactions is crucial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Testing and feedback are essential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The future: AI and haptic technologies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700" y="2349386"/>
            <a:ext cx="9116695" cy="927849"/>
          </a:xfrm>
        </p:spPr>
        <p:txBody>
          <a:bodyPr/>
          <a:lstStyle/>
          <a:p>
            <a:r>
              <a:rPr sz="4000"/>
              <a:t>Training on Virtual Reality and Scriptwriting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100" y="3476625"/>
            <a:ext cx="9089390" cy="973032"/>
          </a:xfrm>
        </p:spPr>
        <p:txBody>
          <a:bodyPr/>
          <a:lstStyle/>
          <a:p>
            <a:r>
              <a:rPr lang="cs-CZ" sz="4400" err="1"/>
              <a:t>How</a:t>
            </a:r>
            <a:r>
              <a:rPr lang="cs-CZ" sz="4400"/>
              <a:t> to </a:t>
            </a:r>
            <a:r>
              <a:rPr lang="cs-CZ" sz="4400" err="1"/>
              <a:t>Create</a:t>
            </a:r>
            <a:r>
              <a:rPr lang="cs-CZ" sz="4400"/>
              <a:t> </a:t>
            </a:r>
            <a:r>
              <a:rPr lang="cs-CZ" sz="4400" err="1"/>
              <a:t>Effective</a:t>
            </a:r>
            <a:r>
              <a:rPr lang="cs-CZ" sz="4400"/>
              <a:t> VR </a:t>
            </a:r>
            <a:r>
              <a:rPr lang="cs-CZ" sz="4400" err="1"/>
              <a:t>Simulations</a:t>
            </a:r>
            <a:endParaRPr lang="cs-CZ" sz="4400"/>
          </a:p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0437" y="2638425"/>
            <a:ext cx="9624060" cy="27699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A computer-generated simulated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Interactive and immersive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Utilization of specialized headsets and controllers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Applications in medicine, education, industry, and gaming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E9A23D-6314-1B15-647C-EBADFB477CC9}"/>
              </a:ext>
            </a:extLst>
          </p:cNvPr>
          <p:cNvSpPr txBox="1">
            <a:spLocks/>
          </p:cNvSpPr>
          <p:nvPr/>
        </p:nvSpPr>
        <p:spPr>
          <a:xfrm>
            <a:off x="774700" y="1611672"/>
            <a:ext cx="82296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cs-CZ" sz="4400" err="1"/>
              <a:t>What</a:t>
            </a:r>
            <a:r>
              <a:rPr lang="cs-CZ" sz="4400"/>
              <a:t> </a:t>
            </a:r>
            <a:r>
              <a:rPr lang="cs-CZ" sz="4400" err="1"/>
              <a:t>is</a:t>
            </a:r>
            <a:r>
              <a:rPr lang="cs-CZ" sz="4400"/>
              <a:t> </a:t>
            </a:r>
            <a:r>
              <a:rPr lang="cs-CZ" sz="4400" err="1"/>
              <a:t>Virtual</a:t>
            </a:r>
            <a:r>
              <a:rPr lang="cs-CZ" sz="4400"/>
              <a:t> Reality (VR)?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D940B3B-DE6D-7E9B-D11E-8C3791297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537" y="1800225"/>
            <a:ext cx="9624060" cy="615553"/>
          </a:xfrm>
        </p:spPr>
        <p:txBody>
          <a:bodyPr/>
          <a:lstStyle/>
          <a:p>
            <a:r>
              <a:rPr sz="4000"/>
              <a:t>Importance of VR in Education and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55837" y="2867025"/>
            <a:ext cx="9624060" cy="22159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Safe and controlled environment for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Repeatability and interactivity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Realistic scenarios for better retention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Immediate feedback for users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640" y="1373717"/>
            <a:ext cx="5726430" cy="1143000"/>
          </a:xfrm>
        </p:spPr>
        <p:txBody>
          <a:bodyPr/>
          <a:lstStyle/>
          <a:p>
            <a:r>
              <a:rPr sz="3600"/>
              <a:t>Structure of a VR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93700" y="2486025"/>
            <a:ext cx="9624060" cy="221599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Initial briefing and instructions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Interactive decision-making moments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Realistic visual and audio elements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User performance evaluation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2028825"/>
            <a:ext cx="9624060" cy="553998"/>
          </a:xfrm>
        </p:spPr>
        <p:txBody>
          <a:bodyPr/>
          <a:lstStyle/>
          <a:p>
            <a:r>
              <a:rPr sz="3600"/>
              <a:t>Key Elements of VR Scriptwriting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927100" y="3400425"/>
            <a:ext cx="9624060" cy="22159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Immersive storytelling and interactivity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Branching storyline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Use of 3D space and motion interaction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3600"/>
              <a:t>Adapting difficulty levels to users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630118"/>
            <a:ext cx="9624060" cy="553998"/>
          </a:xfrm>
        </p:spPr>
        <p:txBody>
          <a:bodyPr/>
          <a:lstStyle/>
          <a:p>
            <a:r>
              <a:rPr sz="3600"/>
              <a:t>Practical Script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231900" y="2493740"/>
            <a:ext cx="6858000" cy="3192685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Selecting the simulation topic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Designing a storyboard and visual presentation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Identifying key decision points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Testing and iterating the script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1800225"/>
            <a:ext cx="9624060" cy="553998"/>
          </a:xfrm>
        </p:spPr>
        <p:txBody>
          <a:bodyPr/>
          <a:lstStyle/>
          <a:p>
            <a:r>
              <a:rPr sz="3600"/>
              <a:t>VR Technologies and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4670" y="2714625"/>
            <a:ext cx="9624060" cy="1661993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Hardware and software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Importing 3D models and animations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Programming interactions (C#, Blueprints)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3" y="2028825"/>
            <a:ext cx="9624060" cy="553998"/>
          </a:xfrm>
        </p:spPr>
        <p:txBody>
          <a:bodyPr/>
          <a:lstStyle/>
          <a:p>
            <a:r>
              <a:rPr sz="3600"/>
              <a:t>Testing VR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8903" y="2943225"/>
            <a:ext cx="9624060" cy="221599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User testing and feedback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Minimizing motion sickness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Improving UX (user experience)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/>
              <a:t>Adjusting the script based on error analysis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262</Words>
  <Application>Microsoft Office PowerPoint</Application>
  <PresentationFormat>Özel</PresentationFormat>
  <Paragraphs>51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Office Theme</vt:lpstr>
      <vt:lpstr>PowerPoint Sunusu</vt:lpstr>
      <vt:lpstr>Training on Virtual Reality and Scriptwriting</vt:lpstr>
      <vt:lpstr>PowerPoint Sunusu</vt:lpstr>
      <vt:lpstr>Importance of VR in Education and Simulation</vt:lpstr>
      <vt:lpstr>Structure of a VR Script</vt:lpstr>
      <vt:lpstr>Key Elements of VR Scriptwriting</vt:lpstr>
      <vt:lpstr>Practical Script Development</vt:lpstr>
      <vt:lpstr>VR Technologies and Tools</vt:lpstr>
      <vt:lpstr>Testing VR Simulations</vt:lpstr>
      <vt:lpstr>Benefits and Challenges of VR Training</vt:lpstr>
      <vt:lpstr>Conclusion and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AFETSABLON-08.11.24</dc:title>
  <dc:creator>user</dc:creator>
  <cp:lastModifiedBy>Selma Turan Kavradım</cp:lastModifiedBy>
  <cp:revision>1</cp:revision>
  <dcterms:created xsi:type="dcterms:W3CDTF">2024-11-21T16:56:41Z</dcterms:created>
  <dcterms:modified xsi:type="dcterms:W3CDTF">2025-03-13T09:50:06Z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2024-11-08T00:00:00Z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2024-11-21T00:00:00Z</vt:filetime>
  </property>
  <property fmtid="{D5CDD505-2E9C-101B-9397-08002B2CF9AE}" pid="5" name="Producer">
    <vt:lpwstr>Adobe PDF library 17.00</vt:lpwstr>
  </property>
</Properties>
</file>