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0693400" cy="7562850"/>
  <p:notesSz cx="10693400" cy="756285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2E3D80C-5906-5A4F-AF3F-BE5AE2FCF1A0}" v="1" dt="2025-02-28T09:13:07.752"/>
  </p1510:revLst>
</p1510:revInfo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382" autoAdjust="0"/>
    <p:restoredTop sz="93718" autoAdjust="0"/>
  </p:normalViewPr>
  <p:slideViewPr>
    <p:cSldViewPr>
      <p:cViewPr varScale="1">
        <p:scale>
          <a:sx n="65" d="100"/>
          <a:sy n="65" d="100"/>
        </p:scale>
        <p:origin x="468" y="7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02005" y="2344483"/>
            <a:ext cx="9089390" cy="15881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4010" y="4235196"/>
            <a:ext cx="7485380" cy="18907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3/13/2025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3/13/2025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34670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507101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3/13/2025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3/13/2025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3/13/2025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2005" y="2349386"/>
            <a:ext cx="9089390" cy="27699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4010" y="4285615"/>
            <a:ext cx="7485380" cy="276999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04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08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12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168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210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252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5294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0336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670" y="7033450"/>
            <a:ext cx="2459482" cy="276999"/>
          </a:xfrm>
        </p:spPr>
        <p:txBody>
          <a:bodyPr/>
          <a:lstStyle/>
          <a:p>
            <a:fld id="{5BCAD085-E8A6-8845-BD4E-CB4CCA059FC4}" type="datetimeFigureOut">
              <a:rPr lang="en-US" smtClean="0"/>
              <a:t>3/13/2025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35756" y="7033450"/>
            <a:ext cx="3421888" cy="276999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99248" y="7033450"/>
            <a:ext cx="2459482" cy="276999"/>
          </a:xfrm>
        </p:spPr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42118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image" Target="../media/image6.jpg"/><Relationship Id="rId18" Type="http://schemas.openxmlformats.org/officeDocument/2006/relationships/image" Target="../media/image11.png"/><Relationship Id="rId26" Type="http://schemas.openxmlformats.org/officeDocument/2006/relationships/image" Target="../media/image19.png"/><Relationship Id="rId39" Type="http://schemas.openxmlformats.org/officeDocument/2006/relationships/image" Target="../media/image32.png"/><Relationship Id="rId21" Type="http://schemas.openxmlformats.org/officeDocument/2006/relationships/image" Target="../media/image14.png"/><Relationship Id="rId34" Type="http://schemas.openxmlformats.org/officeDocument/2006/relationships/image" Target="../media/image27.png"/><Relationship Id="rId7" Type="http://schemas.openxmlformats.org/officeDocument/2006/relationships/theme" Target="../theme/theme1.xml"/><Relationship Id="rId12" Type="http://schemas.openxmlformats.org/officeDocument/2006/relationships/image" Target="../media/image5.png"/><Relationship Id="rId17" Type="http://schemas.openxmlformats.org/officeDocument/2006/relationships/image" Target="../media/image10.png"/><Relationship Id="rId25" Type="http://schemas.openxmlformats.org/officeDocument/2006/relationships/image" Target="../media/image18.png"/><Relationship Id="rId33" Type="http://schemas.openxmlformats.org/officeDocument/2006/relationships/image" Target="../media/image26.png"/><Relationship Id="rId38" Type="http://schemas.openxmlformats.org/officeDocument/2006/relationships/image" Target="../media/image31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9.png"/><Relationship Id="rId20" Type="http://schemas.openxmlformats.org/officeDocument/2006/relationships/image" Target="../media/image13.png"/><Relationship Id="rId29" Type="http://schemas.openxmlformats.org/officeDocument/2006/relationships/image" Target="../media/image2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4.jpg"/><Relationship Id="rId24" Type="http://schemas.openxmlformats.org/officeDocument/2006/relationships/image" Target="../media/image17.png"/><Relationship Id="rId32" Type="http://schemas.openxmlformats.org/officeDocument/2006/relationships/image" Target="../media/image25.png"/><Relationship Id="rId37" Type="http://schemas.openxmlformats.org/officeDocument/2006/relationships/image" Target="../media/image30.png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8.png"/><Relationship Id="rId23" Type="http://schemas.openxmlformats.org/officeDocument/2006/relationships/image" Target="../media/image16.png"/><Relationship Id="rId28" Type="http://schemas.openxmlformats.org/officeDocument/2006/relationships/image" Target="../media/image21.png"/><Relationship Id="rId36" Type="http://schemas.openxmlformats.org/officeDocument/2006/relationships/image" Target="../media/image29.png"/><Relationship Id="rId10" Type="http://schemas.openxmlformats.org/officeDocument/2006/relationships/image" Target="../media/image3.png"/><Relationship Id="rId19" Type="http://schemas.openxmlformats.org/officeDocument/2006/relationships/image" Target="../media/image12.png"/><Relationship Id="rId31" Type="http://schemas.openxmlformats.org/officeDocument/2006/relationships/image" Target="../media/image24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2.png"/><Relationship Id="rId14" Type="http://schemas.openxmlformats.org/officeDocument/2006/relationships/image" Target="../media/image7.png"/><Relationship Id="rId22" Type="http://schemas.openxmlformats.org/officeDocument/2006/relationships/image" Target="../media/image15.png"/><Relationship Id="rId27" Type="http://schemas.openxmlformats.org/officeDocument/2006/relationships/image" Target="../media/image20.png"/><Relationship Id="rId30" Type="http://schemas.openxmlformats.org/officeDocument/2006/relationships/image" Target="../media/image23.png"/><Relationship Id="rId35" Type="http://schemas.openxmlformats.org/officeDocument/2006/relationships/image" Target="../media/image28.png"/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8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793585"/>
            <a:ext cx="4291965" cy="78105"/>
          </a:xfrm>
          <a:custGeom>
            <a:avLst/>
            <a:gdLst/>
            <a:ahLst/>
            <a:cxnLst/>
            <a:rect l="l" t="t" r="r" b="b"/>
            <a:pathLst>
              <a:path w="4291965" h="78105">
                <a:moveTo>
                  <a:pt x="4291787" y="0"/>
                </a:moveTo>
                <a:lnTo>
                  <a:pt x="0" y="0"/>
                </a:lnTo>
                <a:lnTo>
                  <a:pt x="0" y="77812"/>
                </a:lnTo>
                <a:lnTo>
                  <a:pt x="4291787" y="77812"/>
                </a:lnTo>
                <a:lnTo>
                  <a:pt x="4291787" y="0"/>
                </a:lnTo>
                <a:close/>
              </a:path>
            </a:pathLst>
          </a:custGeom>
          <a:solidFill>
            <a:srgbClr val="F8AB07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7" name="bg object 17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0" y="6382512"/>
            <a:ext cx="10692383" cy="85648"/>
          </a:xfrm>
          <a:prstGeom prst="rect">
            <a:avLst/>
          </a:prstGeom>
        </p:spPr>
      </p:pic>
      <p:pic>
        <p:nvPicPr>
          <p:cNvPr id="18" name="bg object 18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0" y="6515748"/>
            <a:ext cx="10692383" cy="85648"/>
          </a:xfrm>
          <a:prstGeom prst="rect">
            <a:avLst/>
          </a:prstGeom>
        </p:spPr>
      </p:pic>
      <p:sp>
        <p:nvSpPr>
          <p:cNvPr id="19" name="bg object 19"/>
          <p:cNvSpPr/>
          <p:nvPr/>
        </p:nvSpPr>
        <p:spPr>
          <a:xfrm>
            <a:off x="6397015" y="793585"/>
            <a:ext cx="4293235" cy="78105"/>
          </a:xfrm>
          <a:custGeom>
            <a:avLst/>
            <a:gdLst/>
            <a:ahLst/>
            <a:cxnLst/>
            <a:rect l="l" t="t" r="r" b="b"/>
            <a:pathLst>
              <a:path w="4293234" h="78105">
                <a:moveTo>
                  <a:pt x="4293146" y="0"/>
                </a:moveTo>
                <a:lnTo>
                  <a:pt x="0" y="0"/>
                </a:lnTo>
                <a:lnTo>
                  <a:pt x="0" y="77812"/>
                </a:lnTo>
                <a:lnTo>
                  <a:pt x="4293146" y="77812"/>
                </a:lnTo>
                <a:lnTo>
                  <a:pt x="4293146" y="0"/>
                </a:lnTo>
                <a:close/>
              </a:path>
            </a:pathLst>
          </a:custGeom>
          <a:solidFill>
            <a:srgbClr val="EE7A0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g object 20"/>
          <p:cNvSpPr/>
          <p:nvPr/>
        </p:nvSpPr>
        <p:spPr>
          <a:xfrm>
            <a:off x="6397015" y="906805"/>
            <a:ext cx="4293235" cy="78105"/>
          </a:xfrm>
          <a:custGeom>
            <a:avLst/>
            <a:gdLst/>
            <a:ahLst/>
            <a:cxnLst/>
            <a:rect l="l" t="t" r="r" b="b"/>
            <a:pathLst>
              <a:path w="4293234" h="78105">
                <a:moveTo>
                  <a:pt x="4293146" y="0"/>
                </a:moveTo>
                <a:lnTo>
                  <a:pt x="0" y="0"/>
                </a:lnTo>
                <a:lnTo>
                  <a:pt x="0" y="77825"/>
                </a:lnTo>
                <a:lnTo>
                  <a:pt x="4293146" y="77825"/>
                </a:lnTo>
                <a:lnTo>
                  <a:pt x="4293146" y="0"/>
                </a:lnTo>
                <a:close/>
              </a:path>
            </a:pathLst>
          </a:custGeom>
          <a:solidFill>
            <a:srgbClr val="0B76B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g object 21"/>
          <p:cNvSpPr/>
          <p:nvPr/>
        </p:nvSpPr>
        <p:spPr>
          <a:xfrm>
            <a:off x="0" y="906805"/>
            <a:ext cx="4291965" cy="78105"/>
          </a:xfrm>
          <a:custGeom>
            <a:avLst/>
            <a:gdLst/>
            <a:ahLst/>
            <a:cxnLst/>
            <a:rect l="l" t="t" r="r" b="b"/>
            <a:pathLst>
              <a:path w="4291965" h="78105">
                <a:moveTo>
                  <a:pt x="4291787" y="0"/>
                </a:moveTo>
                <a:lnTo>
                  <a:pt x="0" y="0"/>
                </a:lnTo>
                <a:lnTo>
                  <a:pt x="0" y="77825"/>
                </a:lnTo>
                <a:lnTo>
                  <a:pt x="4291787" y="77825"/>
                </a:lnTo>
                <a:lnTo>
                  <a:pt x="4291787" y="0"/>
                </a:lnTo>
                <a:close/>
              </a:path>
            </a:pathLst>
          </a:custGeom>
          <a:solidFill>
            <a:srgbClr val="104492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22" name="bg object 22"/>
          <p:cNvPicPr/>
          <p:nvPr/>
        </p:nvPicPr>
        <p:blipFill>
          <a:blip r:embed="rId11" cstate="print"/>
          <a:stretch>
            <a:fillRect/>
          </a:stretch>
        </p:blipFill>
        <p:spPr>
          <a:xfrm>
            <a:off x="195821" y="226961"/>
            <a:ext cx="879294" cy="489165"/>
          </a:xfrm>
          <a:prstGeom prst="rect">
            <a:avLst/>
          </a:prstGeom>
        </p:spPr>
      </p:pic>
      <p:pic>
        <p:nvPicPr>
          <p:cNvPr id="23" name="bg object 23"/>
          <p:cNvPicPr/>
          <p:nvPr/>
        </p:nvPicPr>
        <p:blipFill>
          <a:blip r:embed="rId12" cstate="print"/>
          <a:stretch>
            <a:fillRect/>
          </a:stretch>
        </p:blipFill>
        <p:spPr>
          <a:xfrm>
            <a:off x="9574504" y="229705"/>
            <a:ext cx="911859" cy="483674"/>
          </a:xfrm>
          <a:prstGeom prst="rect">
            <a:avLst/>
          </a:prstGeom>
        </p:spPr>
      </p:pic>
      <p:pic>
        <p:nvPicPr>
          <p:cNvPr id="24" name="bg object 24"/>
          <p:cNvPicPr/>
          <p:nvPr/>
        </p:nvPicPr>
        <p:blipFill>
          <a:blip r:embed="rId13" cstate="print"/>
          <a:stretch>
            <a:fillRect/>
          </a:stretch>
        </p:blipFill>
        <p:spPr>
          <a:xfrm>
            <a:off x="9655912" y="6737037"/>
            <a:ext cx="830452" cy="582609"/>
          </a:xfrm>
          <a:prstGeom prst="rect">
            <a:avLst/>
          </a:prstGeom>
        </p:spPr>
      </p:pic>
      <p:pic>
        <p:nvPicPr>
          <p:cNvPr id="25" name="bg object 25"/>
          <p:cNvPicPr/>
          <p:nvPr/>
        </p:nvPicPr>
        <p:blipFill>
          <a:blip r:embed="rId14" cstate="print"/>
          <a:stretch>
            <a:fillRect/>
          </a:stretch>
        </p:blipFill>
        <p:spPr>
          <a:xfrm>
            <a:off x="4365855" y="761361"/>
            <a:ext cx="168694" cy="223545"/>
          </a:xfrm>
          <a:prstGeom prst="rect">
            <a:avLst/>
          </a:prstGeom>
        </p:spPr>
      </p:pic>
      <p:pic>
        <p:nvPicPr>
          <p:cNvPr id="26" name="bg object 26"/>
          <p:cNvPicPr/>
          <p:nvPr/>
        </p:nvPicPr>
        <p:blipFill>
          <a:blip r:embed="rId15" cstate="print"/>
          <a:stretch>
            <a:fillRect/>
          </a:stretch>
        </p:blipFill>
        <p:spPr>
          <a:xfrm>
            <a:off x="4566655" y="761361"/>
            <a:ext cx="165544" cy="223545"/>
          </a:xfrm>
          <a:prstGeom prst="rect">
            <a:avLst/>
          </a:prstGeom>
        </p:spPr>
      </p:pic>
      <p:pic>
        <p:nvPicPr>
          <p:cNvPr id="27" name="bg object 27"/>
          <p:cNvPicPr/>
          <p:nvPr/>
        </p:nvPicPr>
        <p:blipFill>
          <a:blip r:embed="rId16" cstate="print"/>
          <a:stretch>
            <a:fillRect/>
          </a:stretch>
        </p:blipFill>
        <p:spPr>
          <a:xfrm>
            <a:off x="4761551" y="791100"/>
            <a:ext cx="166001" cy="197764"/>
          </a:xfrm>
          <a:prstGeom prst="rect">
            <a:avLst/>
          </a:prstGeom>
        </p:spPr>
      </p:pic>
      <p:pic>
        <p:nvPicPr>
          <p:cNvPr id="28" name="bg object 28"/>
          <p:cNvPicPr/>
          <p:nvPr/>
        </p:nvPicPr>
        <p:blipFill>
          <a:blip r:embed="rId17" cstate="print"/>
          <a:stretch>
            <a:fillRect/>
          </a:stretch>
        </p:blipFill>
        <p:spPr>
          <a:xfrm>
            <a:off x="4964740" y="761356"/>
            <a:ext cx="194830" cy="223545"/>
          </a:xfrm>
          <a:prstGeom prst="rect">
            <a:avLst/>
          </a:prstGeom>
        </p:spPr>
      </p:pic>
      <p:pic>
        <p:nvPicPr>
          <p:cNvPr id="29" name="bg object 29"/>
          <p:cNvPicPr/>
          <p:nvPr/>
        </p:nvPicPr>
        <p:blipFill>
          <a:blip r:embed="rId18" cstate="print"/>
          <a:stretch>
            <a:fillRect/>
          </a:stretch>
        </p:blipFill>
        <p:spPr>
          <a:xfrm>
            <a:off x="5199536" y="761361"/>
            <a:ext cx="193548" cy="223545"/>
          </a:xfrm>
          <a:prstGeom prst="rect">
            <a:avLst/>
          </a:prstGeom>
        </p:spPr>
      </p:pic>
      <p:pic>
        <p:nvPicPr>
          <p:cNvPr id="30" name="bg object 30"/>
          <p:cNvPicPr/>
          <p:nvPr/>
        </p:nvPicPr>
        <p:blipFill>
          <a:blip r:embed="rId19" cstate="print"/>
          <a:stretch>
            <a:fillRect/>
          </a:stretch>
        </p:blipFill>
        <p:spPr>
          <a:xfrm>
            <a:off x="5463401" y="841156"/>
            <a:ext cx="107010" cy="63957"/>
          </a:xfrm>
          <a:prstGeom prst="rect">
            <a:avLst/>
          </a:prstGeom>
        </p:spPr>
      </p:pic>
      <p:pic>
        <p:nvPicPr>
          <p:cNvPr id="31" name="bg object 31"/>
          <p:cNvPicPr/>
          <p:nvPr/>
        </p:nvPicPr>
        <p:blipFill>
          <a:blip r:embed="rId20" cstate="print"/>
          <a:stretch>
            <a:fillRect/>
          </a:stretch>
        </p:blipFill>
        <p:spPr>
          <a:xfrm>
            <a:off x="5640438" y="761361"/>
            <a:ext cx="192811" cy="223545"/>
          </a:xfrm>
          <a:prstGeom prst="rect">
            <a:avLst/>
          </a:prstGeom>
        </p:spPr>
      </p:pic>
      <p:pic>
        <p:nvPicPr>
          <p:cNvPr id="32" name="bg object 32"/>
          <p:cNvPicPr/>
          <p:nvPr/>
        </p:nvPicPr>
        <p:blipFill>
          <a:blip r:embed="rId21" cstate="print"/>
          <a:stretch>
            <a:fillRect/>
          </a:stretch>
        </p:blipFill>
        <p:spPr>
          <a:xfrm>
            <a:off x="5874558" y="761362"/>
            <a:ext cx="191871" cy="228206"/>
          </a:xfrm>
          <a:prstGeom prst="rect">
            <a:avLst/>
          </a:prstGeom>
        </p:spPr>
      </p:pic>
      <p:pic>
        <p:nvPicPr>
          <p:cNvPr id="33" name="bg object 33"/>
          <p:cNvPicPr/>
          <p:nvPr/>
        </p:nvPicPr>
        <p:blipFill>
          <a:blip r:embed="rId22" cstate="print"/>
          <a:stretch>
            <a:fillRect/>
          </a:stretch>
        </p:blipFill>
        <p:spPr>
          <a:xfrm>
            <a:off x="6107752" y="761361"/>
            <a:ext cx="190626" cy="223545"/>
          </a:xfrm>
          <a:prstGeom prst="rect">
            <a:avLst/>
          </a:prstGeom>
        </p:spPr>
      </p:pic>
      <p:sp>
        <p:nvSpPr>
          <p:cNvPr id="34" name="bg object 34"/>
          <p:cNvSpPr/>
          <p:nvPr/>
        </p:nvSpPr>
        <p:spPr>
          <a:xfrm>
            <a:off x="4854467" y="638343"/>
            <a:ext cx="312420" cy="226695"/>
          </a:xfrm>
          <a:custGeom>
            <a:avLst/>
            <a:gdLst/>
            <a:ahLst/>
            <a:cxnLst/>
            <a:rect l="l" t="t" r="r" b="b"/>
            <a:pathLst>
              <a:path w="312420" h="226694">
                <a:moveTo>
                  <a:pt x="284317" y="0"/>
                </a:moveTo>
                <a:lnTo>
                  <a:pt x="239848" y="3525"/>
                </a:lnTo>
                <a:lnTo>
                  <a:pt x="183115" y="23103"/>
                </a:lnTo>
                <a:lnTo>
                  <a:pt x="120236" y="57333"/>
                </a:lnTo>
                <a:lnTo>
                  <a:pt x="63004" y="100341"/>
                </a:lnTo>
                <a:lnTo>
                  <a:pt x="21655" y="143838"/>
                </a:lnTo>
                <a:lnTo>
                  <a:pt x="0" y="182837"/>
                </a:lnTo>
                <a:lnTo>
                  <a:pt x="1847" y="212350"/>
                </a:lnTo>
                <a:lnTo>
                  <a:pt x="27935" y="226275"/>
                </a:lnTo>
                <a:lnTo>
                  <a:pt x="72403" y="222749"/>
                </a:lnTo>
                <a:lnTo>
                  <a:pt x="129132" y="203172"/>
                </a:lnTo>
                <a:lnTo>
                  <a:pt x="192004" y="168941"/>
                </a:lnTo>
                <a:lnTo>
                  <a:pt x="249241" y="125935"/>
                </a:lnTo>
                <a:lnTo>
                  <a:pt x="290591" y="82441"/>
                </a:lnTo>
                <a:lnTo>
                  <a:pt x="312247" y="43443"/>
                </a:lnTo>
                <a:lnTo>
                  <a:pt x="310406" y="13925"/>
                </a:lnTo>
                <a:lnTo>
                  <a:pt x="284317" y="0"/>
                </a:lnTo>
                <a:close/>
              </a:path>
            </a:pathLst>
          </a:custGeom>
          <a:solidFill>
            <a:srgbClr val="424241">
              <a:alpha val="50000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35" name="bg object 35"/>
          <p:cNvPicPr/>
          <p:nvPr/>
        </p:nvPicPr>
        <p:blipFill>
          <a:blip r:embed="rId23" cstate="print"/>
          <a:stretch>
            <a:fillRect/>
          </a:stretch>
        </p:blipFill>
        <p:spPr>
          <a:xfrm>
            <a:off x="4908094" y="608130"/>
            <a:ext cx="203057" cy="216219"/>
          </a:xfrm>
          <a:prstGeom prst="rect">
            <a:avLst/>
          </a:prstGeom>
        </p:spPr>
      </p:pic>
      <p:sp>
        <p:nvSpPr>
          <p:cNvPr id="36" name="bg object 36"/>
          <p:cNvSpPr/>
          <p:nvPr/>
        </p:nvSpPr>
        <p:spPr>
          <a:xfrm>
            <a:off x="4609939" y="248592"/>
            <a:ext cx="428625" cy="428625"/>
          </a:xfrm>
          <a:custGeom>
            <a:avLst/>
            <a:gdLst/>
            <a:ahLst/>
            <a:cxnLst/>
            <a:rect l="l" t="t" r="r" b="b"/>
            <a:pathLst>
              <a:path w="428625" h="428625">
                <a:moveTo>
                  <a:pt x="236207" y="0"/>
                </a:moveTo>
                <a:lnTo>
                  <a:pt x="186530" y="705"/>
                </a:lnTo>
                <a:lnTo>
                  <a:pt x="138310" y="12686"/>
                </a:lnTo>
                <a:lnTo>
                  <a:pt x="95455" y="34568"/>
                </a:lnTo>
                <a:lnTo>
                  <a:pt x="59081" y="64905"/>
                </a:lnTo>
                <a:lnTo>
                  <a:pt x="30303" y="102248"/>
                </a:lnTo>
                <a:lnTo>
                  <a:pt x="10238" y="145150"/>
                </a:lnTo>
                <a:lnTo>
                  <a:pt x="0" y="192163"/>
                </a:lnTo>
                <a:lnTo>
                  <a:pt x="704" y="241840"/>
                </a:lnTo>
                <a:lnTo>
                  <a:pt x="12685" y="290059"/>
                </a:lnTo>
                <a:lnTo>
                  <a:pt x="34568" y="332913"/>
                </a:lnTo>
                <a:lnTo>
                  <a:pt x="64905" y="369284"/>
                </a:lnTo>
                <a:lnTo>
                  <a:pt x="102250" y="398059"/>
                </a:lnTo>
                <a:lnTo>
                  <a:pt x="145154" y="418122"/>
                </a:lnTo>
                <a:lnTo>
                  <a:pt x="192170" y="428359"/>
                </a:lnTo>
                <a:lnTo>
                  <a:pt x="241852" y="427653"/>
                </a:lnTo>
                <a:lnTo>
                  <a:pt x="290067" y="415673"/>
                </a:lnTo>
                <a:lnTo>
                  <a:pt x="332919" y="393792"/>
                </a:lnTo>
                <a:lnTo>
                  <a:pt x="369291" y="363457"/>
                </a:lnTo>
                <a:lnTo>
                  <a:pt x="398067" y="326115"/>
                </a:lnTo>
                <a:lnTo>
                  <a:pt x="418132" y="283214"/>
                </a:lnTo>
                <a:lnTo>
                  <a:pt x="428370" y="236199"/>
                </a:lnTo>
                <a:lnTo>
                  <a:pt x="427665" y="186518"/>
                </a:lnTo>
                <a:lnTo>
                  <a:pt x="415684" y="138299"/>
                </a:lnTo>
                <a:lnTo>
                  <a:pt x="393802" y="95445"/>
                </a:lnTo>
                <a:lnTo>
                  <a:pt x="363465" y="59074"/>
                </a:lnTo>
                <a:lnTo>
                  <a:pt x="326122" y="30299"/>
                </a:lnTo>
                <a:lnTo>
                  <a:pt x="283220" y="10236"/>
                </a:lnTo>
                <a:lnTo>
                  <a:pt x="236207" y="0"/>
                </a:lnTo>
                <a:close/>
              </a:path>
            </a:pathLst>
          </a:custGeom>
          <a:solidFill>
            <a:srgbClr val="42424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bg object 37"/>
          <p:cNvSpPr/>
          <p:nvPr/>
        </p:nvSpPr>
        <p:spPr>
          <a:xfrm>
            <a:off x="4631754" y="270402"/>
            <a:ext cx="384810" cy="384810"/>
          </a:xfrm>
          <a:custGeom>
            <a:avLst/>
            <a:gdLst/>
            <a:ahLst/>
            <a:cxnLst/>
            <a:rect l="l" t="t" r="r" b="b"/>
            <a:pathLst>
              <a:path w="384810" h="384809">
                <a:moveTo>
                  <a:pt x="212145" y="0"/>
                </a:moveTo>
                <a:lnTo>
                  <a:pt x="167525" y="635"/>
                </a:lnTo>
                <a:lnTo>
                  <a:pt x="124218" y="11394"/>
                </a:lnTo>
                <a:lnTo>
                  <a:pt x="85729" y="31048"/>
                </a:lnTo>
                <a:lnTo>
                  <a:pt x="53060" y="58296"/>
                </a:lnTo>
                <a:lnTo>
                  <a:pt x="27215" y="91838"/>
                </a:lnTo>
                <a:lnTo>
                  <a:pt x="9194" y="130373"/>
                </a:lnTo>
                <a:lnTo>
                  <a:pt x="0" y="172600"/>
                </a:lnTo>
                <a:lnTo>
                  <a:pt x="635" y="217220"/>
                </a:lnTo>
                <a:lnTo>
                  <a:pt x="11394" y="260527"/>
                </a:lnTo>
                <a:lnTo>
                  <a:pt x="31048" y="299015"/>
                </a:lnTo>
                <a:lnTo>
                  <a:pt x="58296" y="331681"/>
                </a:lnTo>
                <a:lnTo>
                  <a:pt x="91838" y="357526"/>
                </a:lnTo>
                <a:lnTo>
                  <a:pt x="130373" y="375547"/>
                </a:lnTo>
                <a:lnTo>
                  <a:pt x="172600" y="384742"/>
                </a:lnTo>
                <a:lnTo>
                  <a:pt x="217220" y="384111"/>
                </a:lnTo>
                <a:lnTo>
                  <a:pt x="260527" y="373348"/>
                </a:lnTo>
                <a:lnTo>
                  <a:pt x="299015" y="353693"/>
                </a:lnTo>
                <a:lnTo>
                  <a:pt x="331681" y="326445"/>
                </a:lnTo>
                <a:lnTo>
                  <a:pt x="357526" y="292904"/>
                </a:lnTo>
                <a:lnTo>
                  <a:pt x="375547" y="254371"/>
                </a:lnTo>
                <a:lnTo>
                  <a:pt x="384742" y="212145"/>
                </a:lnTo>
                <a:lnTo>
                  <a:pt x="384111" y="167525"/>
                </a:lnTo>
                <a:lnTo>
                  <a:pt x="373352" y="124218"/>
                </a:lnTo>
                <a:lnTo>
                  <a:pt x="353698" y="85729"/>
                </a:lnTo>
                <a:lnTo>
                  <a:pt x="326450" y="53060"/>
                </a:lnTo>
                <a:lnTo>
                  <a:pt x="292908" y="27215"/>
                </a:lnTo>
                <a:lnTo>
                  <a:pt x="254373" y="9194"/>
                </a:lnTo>
                <a:lnTo>
                  <a:pt x="212145" y="0"/>
                </a:lnTo>
                <a:close/>
              </a:path>
            </a:pathLst>
          </a:custGeom>
          <a:solidFill>
            <a:srgbClr val="424241">
              <a:alpha val="29998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bg object 38"/>
          <p:cNvSpPr/>
          <p:nvPr/>
        </p:nvSpPr>
        <p:spPr>
          <a:xfrm>
            <a:off x="4644250" y="282905"/>
            <a:ext cx="360045" cy="360045"/>
          </a:xfrm>
          <a:custGeom>
            <a:avLst/>
            <a:gdLst/>
            <a:ahLst/>
            <a:cxnLst/>
            <a:rect l="l" t="t" r="r" b="b"/>
            <a:pathLst>
              <a:path w="360045" h="360045">
                <a:moveTo>
                  <a:pt x="359752" y="156565"/>
                </a:moveTo>
                <a:lnTo>
                  <a:pt x="347129" y="109575"/>
                </a:lnTo>
                <a:lnTo>
                  <a:pt x="323418" y="68961"/>
                </a:lnTo>
                <a:lnTo>
                  <a:pt x="290576" y="36195"/>
                </a:lnTo>
                <a:lnTo>
                  <a:pt x="250532" y="12788"/>
                </a:lnTo>
                <a:lnTo>
                  <a:pt x="205206" y="228"/>
                </a:lnTo>
                <a:lnTo>
                  <a:pt x="156565" y="0"/>
                </a:lnTo>
                <a:lnTo>
                  <a:pt x="109575" y="12623"/>
                </a:lnTo>
                <a:lnTo>
                  <a:pt x="68961" y="36322"/>
                </a:lnTo>
                <a:lnTo>
                  <a:pt x="36195" y="69164"/>
                </a:lnTo>
                <a:lnTo>
                  <a:pt x="12788" y="109207"/>
                </a:lnTo>
                <a:lnTo>
                  <a:pt x="228" y="154533"/>
                </a:lnTo>
                <a:lnTo>
                  <a:pt x="0" y="203187"/>
                </a:lnTo>
                <a:lnTo>
                  <a:pt x="12611" y="250177"/>
                </a:lnTo>
                <a:lnTo>
                  <a:pt x="36309" y="290791"/>
                </a:lnTo>
                <a:lnTo>
                  <a:pt x="69151" y="323545"/>
                </a:lnTo>
                <a:lnTo>
                  <a:pt x="109207" y="346964"/>
                </a:lnTo>
                <a:lnTo>
                  <a:pt x="154533" y="359524"/>
                </a:lnTo>
                <a:lnTo>
                  <a:pt x="203187" y="359752"/>
                </a:lnTo>
                <a:lnTo>
                  <a:pt x="250164" y="347129"/>
                </a:lnTo>
                <a:lnTo>
                  <a:pt x="290791" y="323430"/>
                </a:lnTo>
                <a:lnTo>
                  <a:pt x="323545" y="290576"/>
                </a:lnTo>
                <a:lnTo>
                  <a:pt x="346951" y="250532"/>
                </a:lnTo>
                <a:lnTo>
                  <a:pt x="359524" y="205219"/>
                </a:lnTo>
                <a:lnTo>
                  <a:pt x="359752" y="156565"/>
                </a:lnTo>
                <a:close/>
              </a:path>
            </a:pathLst>
          </a:custGeom>
          <a:solidFill>
            <a:srgbClr val="424241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39" name="bg object 39"/>
          <p:cNvPicPr/>
          <p:nvPr/>
        </p:nvPicPr>
        <p:blipFill>
          <a:blip r:embed="rId24" cstate="print"/>
          <a:stretch>
            <a:fillRect/>
          </a:stretch>
        </p:blipFill>
        <p:spPr>
          <a:xfrm>
            <a:off x="4709104" y="378005"/>
            <a:ext cx="140862" cy="110611"/>
          </a:xfrm>
          <a:prstGeom prst="rect">
            <a:avLst/>
          </a:prstGeom>
        </p:spPr>
      </p:pic>
      <p:pic>
        <p:nvPicPr>
          <p:cNvPr id="40" name="bg object 40"/>
          <p:cNvPicPr/>
          <p:nvPr/>
        </p:nvPicPr>
        <p:blipFill>
          <a:blip r:embed="rId25" cstate="print"/>
          <a:stretch>
            <a:fillRect/>
          </a:stretch>
        </p:blipFill>
        <p:spPr>
          <a:xfrm>
            <a:off x="4890251" y="571872"/>
            <a:ext cx="97337" cy="133270"/>
          </a:xfrm>
          <a:prstGeom prst="rect">
            <a:avLst/>
          </a:prstGeom>
        </p:spPr>
      </p:pic>
      <p:pic>
        <p:nvPicPr>
          <p:cNvPr id="41" name="bg object 41"/>
          <p:cNvPicPr/>
          <p:nvPr/>
        </p:nvPicPr>
        <p:blipFill>
          <a:blip r:embed="rId26" cstate="print"/>
          <a:stretch>
            <a:fillRect/>
          </a:stretch>
        </p:blipFill>
        <p:spPr>
          <a:xfrm>
            <a:off x="4623855" y="250621"/>
            <a:ext cx="382743" cy="382743"/>
          </a:xfrm>
          <a:prstGeom prst="rect">
            <a:avLst/>
          </a:prstGeom>
        </p:spPr>
      </p:pic>
      <p:pic>
        <p:nvPicPr>
          <p:cNvPr id="42" name="bg object 42"/>
          <p:cNvPicPr/>
          <p:nvPr/>
        </p:nvPicPr>
        <p:blipFill>
          <a:blip r:embed="rId27" cstate="print"/>
          <a:stretch>
            <a:fillRect/>
          </a:stretch>
        </p:blipFill>
        <p:spPr>
          <a:xfrm>
            <a:off x="5474868" y="840168"/>
            <a:ext cx="107391" cy="65062"/>
          </a:xfrm>
          <a:prstGeom prst="rect">
            <a:avLst/>
          </a:prstGeom>
        </p:spPr>
      </p:pic>
      <p:pic>
        <p:nvPicPr>
          <p:cNvPr id="43" name="bg object 43"/>
          <p:cNvPicPr/>
          <p:nvPr/>
        </p:nvPicPr>
        <p:blipFill>
          <a:blip r:embed="rId28" cstate="print"/>
          <a:stretch>
            <a:fillRect/>
          </a:stretch>
        </p:blipFill>
        <p:spPr>
          <a:xfrm>
            <a:off x="4377575" y="758990"/>
            <a:ext cx="169303" cy="227419"/>
          </a:xfrm>
          <a:prstGeom prst="rect">
            <a:avLst/>
          </a:prstGeom>
        </p:spPr>
      </p:pic>
      <p:pic>
        <p:nvPicPr>
          <p:cNvPr id="44" name="bg object 44"/>
          <p:cNvPicPr/>
          <p:nvPr/>
        </p:nvPicPr>
        <p:blipFill>
          <a:blip r:embed="rId29" cstate="print"/>
          <a:stretch>
            <a:fillRect/>
          </a:stretch>
        </p:blipFill>
        <p:spPr>
          <a:xfrm>
            <a:off x="5651500" y="758990"/>
            <a:ext cx="196138" cy="227418"/>
          </a:xfrm>
          <a:prstGeom prst="rect">
            <a:avLst/>
          </a:prstGeom>
        </p:spPr>
      </p:pic>
      <p:pic>
        <p:nvPicPr>
          <p:cNvPr id="45" name="bg object 45"/>
          <p:cNvPicPr/>
          <p:nvPr/>
        </p:nvPicPr>
        <p:blipFill>
          <a:blip r:embed="rId30" cstate="print"/>
          <a:stretch>
            <a:fillRect/>
          </a:stretch>
        </p:blipFill>
        <p:spPr>
          <a:xfrm>
            <a:off x="4975313" y="758990"/>
            <a:ext cx="195516" cy="227419"/>
          </a:xfrm>
          <a:prstGeom prst="rect">
            <a:avLst/>
          </a:prstGeom>
        </p:spPr>
      </p:pic>
      <p:pic>
        <p:nvPicPr>
          <p:cNvPr id="46" name="bg object 46"/>
          <p:cNvPicPr/>
          <p:nvPr/>
        </p:nvPicPr>
        <p:blipFill>
          <a:blip r:embed="rId31" cstate="print"/>
          <a:stretch>
            <a:fillRect/>
          </a:stretch>
        </p:blipFill>
        <p:spPr>
          <a:xfrm>
            <a:off x="4579111" y="758990"/>
            <a:ext cx="166128" cy="227419"/>
          </a:xfrm>
          <a:prstGeom prst="rect">
            <a:avLst/>
          </a:prstGeom>
        </p:spPr>
      </p:pic>
      <p:pic>
        <p:nvPicPr>
          <p:cNvPr id="47" name="bg object 47"/>
          <p:cNvPicPr/>
          <p:nvPr/>
        </p:nvPicPr>
        <p:blipFill>
          <a:blip r:embed="rId32" cstate="print"/>
          <a:stretch>
            <a:fillRect/>
          </a:stretch>
        </p:blipFill>
        <p:spPr>
          <a:xfrm>
            <a:off x="5889662" y="758990"/>
            <a:ext cx="195199" cy="232168"/>
          </a:xfrm>
          <a:prstGeom prst="rect">
            <a:avLst/>
          </a:prstGeom>
        </p:spPr>
      </p:pic>
      <p:pic>
        <p:nvPicPr>
          <p:cNvPr id="48" name="bg object 48"/>
          <p:cNvPicPr/>
          <p:nvPr/>
        </p:nvPicPr>
        <p:blipFill>
          <a:blip r:embed="rId33" cstate="print"/>
          <a:stretch>
            <a:fillRect/>
          </a:stretch>
        </p:blipFill>
        <p:spPr>
          <a:xfrm>
            <a:off x="5210949" y="758990"/>
            <a:ext cx="194246" cy="227419"/>
          </a:xfrm>
          <a:prstGeom prst="rect">
            <a:avLst/>
          </a:prstGeom>
        </p:spPr>
      </p:pic>
      <p:pic>
        <p:nvPicPr>
          <p:cNvPr id="49" name="bg object 49"/>
          <p:cNvPicPr/>
          <p:nvPr/>
        </p:nvPicPr>
        <p:blipFill>
          <a:blip r:embed="rId34" cstate="print"/>
          <a:stretch>
            <a:fillRect/>
          </a:stretch>
        </p:blipFill>
        <p:spPr>
          <a:xfrm>
            <a:off x="6126873" y="758990"/>
            <a:ext cx="193941" cy="227418"/>
          </a:xfrm>
          <a:prstGeom prst="rect">
            <a:avLst/>
          </a:prstGeom>
        </p:spPr>
      </p:pic>
      <p:pic>
        <p:nvPicPr>
          <p:cNvPr id="50" name="bg object 50"/>
          <p:cNvPicPr/>
          <p:nvPr/>
        </p:nvPicPr>
        <p:blipFill>
          <a:blip r:embed="rId35" cstate="print"/>
          <a:stretch>
            <a:fillRect/>
          </a:stretch>
        </p:blipFill>
        <p:spPr>
          <a:xfrm>
            <a:off x="5474866" y="840171"/>
            <a:ext cx="107391" cy="65062"/>
          </a:xfrm>
          <a:prstGeom prst="rect">
            <a:avLst/>
          </a:prstGeom>
        </p:spPr>
      </p:pic>
      <p:pic>
        <p:nvPicPr>
          <p:cNvPr id="51" name="bg object 51"/>
          <p:cNvPicPr/>
          <p:nvPr/>
        </p:nvPicPr>
        <p:blipFill>
          <a:blip r:embed="rId36" cstate="print"/>
          <a:stretch>
            <a:fillRect/>
          </a:stretch>
        </p:blipFill>
        <p:spPr>
          <a:xfrm>
            <a:off x="5651497" y="758995"/>
            <a:ext cx="196151" cy="227418"/>
          </a:xfrm>
          <a:prstGeom prst="rect">
            <a:avLst/>
          </a:prstGeom>
        </p:spPr>
      </p:pic>
      <p:pic>
        <p:nvPicPr>
          <p:cNvPr id="52" name="bg object 52"/>
          <p:cNvPicPr/>
          <p:nvPr/>
        </p:nvPicPr>
        <p:blipFill>
          <a:blip r:embed="rId37" cstate="print"/>
          <a:stretch>
            <a:fillRect/>
          </a:stretch>
        </p:blipFill>
        <p:spPr>
          <a:xfrm>
            <a:off x="5889660" y="758995"/>
            <a:ext cx="195199" cy="232155"/>
          </a:xfrm>
          <a:prstGeom prst="rect">
            <a:avLst/>
          </a:prstGeom>
        </p:spPr>
      </p:pic>
      <p:pic>
        <p:nvPicPr>
          <p:cNvPr id="53" name="bg object 53"/>
          <p:cNvPicPr/>
          <p:nvPr/>
        </p:nvPicPr>
        <p:blipFill>
          <a:blip r:embed="rId38" cstate="print"/>
          <a:stretch>
            <a:fillRect/>
          </a:stretch>
        </p:blipFill>
        <p:spPr>
          <a:xfrm>
            <a:off x="6126876" y="758994"/>
            <a:ext cx="193941" cy="227418"/>
          </a:xfrm>
          <a:prstGeom prst="rect">
            <a:avLst/>
          </a:prstGeom>
        </p:spPr>
      </p:pic>
      <p:pic>
        <p:nvPicPr>
          <p:cNvPr id="54" name="bg object 54"/>
          <p:cNvPicPr/>
          <p:nvPr/>
        </p:nvPicPr>
        <p:blipFill>
          <a:blip r:embed="rId39" cstate="print"/>
          <a:stretch>
            <a:fillRect/>
          </a:stretch>
        </p:blipFill>
        <p:spPr>
          <a:xfrm>
            <a:off x="4770920" y="784707"/>
            <a:ext cx="168160" cy="203098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34670" y="302514"/>
            <a:ext cx="9624060" cy="121005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34670" y="1739455"/>
            <a:ext cx="9624060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635756" y="7033450"/>
            <a:ext cx="3421888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34670" y="7033450"/>
            <a:ext cx="245948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3/13/2025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699248" y="7033450"/>
            <a:ext cx="245948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ikdörtgen 6">
            <a:extLst>
              <a:ext uri="{FF2B5EF4-FFF2-40B4-BE49-F238E27FC236}">
                <a16:creationId xmlns:a16="http://schemas.microsoft.com/office/drawing/2014/main" id="{36885674-53D4-49FC-9693-36ECC464C5ED}"/>
              </a:ext>
            </a:extLst>
          </p:cNvPr>
          <p:cNvSpPr/>
          <p:nvPr/>
        </p:nvSpPr>
        <p:spPr>
          <a:xfrm>
            <a:off x="1536700" y="5457825"/>
            <a:ext cx="67945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800" b="1" dirty="0">
                <a:solidFill>
                  <a:srgbClr val="00206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</a:rPr>
              <a:t>Cooperation partnerships in higher education (KA220-HED)</a:t>
            </a:r>
            <a:endParaRPr lang="tr-TR" dirty="0">
              <a:solidFill>
                <a:srgbClr val="002060"/>
              </a:solidFill>
              <a:latin typeface="Comic Sans MS" panose="030F0702030302020204" pitchFamily="66" charset="0"/>
            </a:endParaRPr>
          </a:p>
        </p:txBody>
      </p:sp>
      <p:sp>
        <p:nvSpPr>
          <p:cNvPr id="9" name="Dikdörtgen 8">
            <a:extLst>
              <a:ext uri="{FF2B5EF4-FFF2-40B4-BE49-F238E27FC236}">
                <a16:creationId xmlns:a16="http://schemas.microsoft.com/office/drawing/2014/main" id="{592DF154-8D1C-45DA-B4D1-F808176C2EDF}"/>
              </a:ext>
            </a:extLst>
          </p:cNvPr>
          <p:cNvSpPr/>
          <p:nvPr/>
        </p:nvSpPr>
        <p:spPr>
          <a:xfrm>
            <a:off x="927100" y="3319760"/>
            <a:ext cx="86868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400" b="1" dirty="0"/>
              <a:t>Scenario writing and AR/VR tools </a:t>
            </a:r>
            <a:br>
              <a:rPr lang="en-GB" sz="2400" b="1" dirty="0"/>
            </a:br>
            <a:r>
              <a:rPr lang="en-GB" sz="2400" b="1" dirty="0"/>
              <a:t>development training-C1</a:t>
            </a:r>
            <a:endParaRPr lang="tr-TR" sz="2400" b="1" dirty="0">
              <a:solidFill>
                <a:srgbClr val="C00000"/>
              </a:solidFill>
              <a:latin typeface="Comic Sans MS" panose="030F0702030302020204" pitchFamily="66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0" name="Dikdörtgen 9">
            <a:extLst>
              <a:ext uri="{FF2B5EF4-FFF2-40B4-BE49-F238E27FC236}">
                <a16:creationId xmlns:a16="http://schemas.microsoft.com/office/drawing/2014/main" id="{7338C9A1-13C5-478A-97E0-DE46C113EFAF}"/>
              </a:ext>
            </a:extLst>
          </p:cNvPr>
          <p:cNvSpPr/>
          <p:nvPr/>
        </p:nvSpPr>
        <p:spPr>
          <a:xfrm>
            <a:off x="1003300" y="1438096"/>
            <a:ext cx="88392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r-TR" sz="2400" b="1" dirty="0" err="1">
                <a:solidFill>
                  <a:srgbClr val="002060"/>
                </a:solidFill>
                <a:latin typeface="Comic Sans MS" panose="030F0702030302020204" pitchFamily="66" charset="0"/>
              </a:rPr>
              <a:t>Enhancing</a:t>
            </a:r>
            <a:r>
              <a:rPr lang="tr-TR" sz="2400" b="1" dirty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tr-TR" sz="2400" b="1" dirty="0" err="1">
                <a:solidFill>
                  <a:srgbClr val="002060"/>
                </a:solidFill>
                <a:latin typeface="Comic Sans MS" panose="030F0702030302020204" pitchFamily="66" charset="0"/>
              </a:rPr>
              <a:t>Practices</a:t>
            </a:r>
            <a:r>
              <a:rPr lang="tr-TR" sz="2400" b="1" dirty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tr-TR" sz="2400" b="1" dirty="0" err="1">
                <a:solidFill>
                  <a:srgbClr val="002060"/>
                </a:solidFill>
                <a:latin typeface="Comic Sans MS" panose="030F0702030302020204" pitchFamily="66" charset="0"/>
              </a:rPr>
              <a:t>and</a:t>
            </a:r>
            <a:r>
              <a:rPr lang="tr-TR" sz="2400" b="1" dirty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tr-TR" sz="2400" b="1" dirty="0" err="1">
                <a:solidFill>
                  <a:srgbClr val="002060"/>
                </a:solidFill>
                <a:latin typeface="Comic Sans MS" panose="030F0702030302020204" pitchFamily="66" charset="0"/>
              </a:rPr>
              <a:t>Strengthening</a:t>
            </a:r>
            <a:r>
              <a:rPr lang="tr-TR" sz="2400" b="1" dirty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tr-TR" sz="2400" b="1" dirty="0" err="1">
                <a:solidFill>
                  <a:srgbClr val="002060"/>
                </a:solidFill>
                <a:latin typeface="Comic Sans MS" panose="030F0702030302020204" pitchFamily="66" charset="0"/>
              </a:rPr>
              <a:t>Core</a:t>
            </a:r>
            <a:r>
              <a:rPr lang="tr-TR" sz="2400" b="1" dirty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tr-TR" sz="2400" b="1" dirty="0" err="1">
                <a:solidFill>
                  <a:srgbClr val="002060"/>
                </a:solidFill>
                <a:latin typeface="Comic Sans MS" panose="030F0702030302020204" pitchFamily="66" charset="0"/>
              </a:rPr>
              <a:t>Competencies</a:t>
            </a:r>
            <a:r>
              <a:rPr lang="tr-TR" sz="2400" b="1" dirty="0">
                <a:solidFill>
                  <a:srgbClr val="002060"/>
                </a:solidFill>
                <a:latin typeface="Comic Sans MS" panose="030F0702030302020204" pitchFamily="66" charset="0"/>
              </a:rPr>
              <a:t> in </a:t>
            </a:r>
            <a:r>
              <a:rPr lang="tr-TR" sz="2400" b="1" dirty="0" err="1">
                <a:solidFill>
                  <a:srgbClr val="002060"/>
                </a:solidFill>
                <a:latin typeface="Comic Sans MS" panose="030F0702030302020204" pitchFamily="66" charset="0"/>
              </a:rPr>
              <a:t>Disaster</a:t>
            </a:r>
            <a:r>
              <a:rPr lang="tr-TR" sz="2400" b="1" dirty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tr-TR" sz="2400" b="1" dirty="0" err="1">
                <a:solidFill>
                  <a:srgbClr val="002060"/>
                </a:solidFill>
                <a:latin typeface="Comic Sans MS" panose="030F0702030302020204" pitchFamily="66" charset="0"/>
              </a:rPr>
              <a:t>Nursing</a:t>
            </a:r>
            <a:r>
              <a:rPr lang="tr-TR" sz="2400" b="1" dirty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tr-TR" sz="2400" b="1" dirty="0" err="1">
                <a:solidFill>
                  <a:srgbClr val="002060"/>
                </a:solidFill>
                <a:latin typeface="Comic Sans MS" panose="030F0702030302020204" pitchFamily="66" charset="0"/>
              </a:rPr>
              <a:t>through</a:t>
            </a:r>
            <a:r>
              <a:rPr lang="tr-TR" sz="2400" b="1" dirty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tr-TR" sz="2400" b="1" dirty="0" err="1">
                <a:solidFill>
                  <a:srgbClr val="002060"/>
                </a:solidFill>
                <a:latin typeface="Comic Sans MS" panose="030F0702030302020204" pitchFamily="66" charset="0"/>
              </a:rPr>
              <a:t>the</a:t>
            </a:r>
            <a:r>
              <a:rPr lang="tr-TR" sz="2400" b="1" dirty="0">
                <a:solidFill>
                  <a:srgbClr val="002060"/>
                </a:solidFill>
                <a:latin typeface="Comic Sans MS" panose="030F0702030302020204" pitchFamily="66" charset="0"/>
              </a:rPr>
              <a:t> Learning HUB </a:t>
            </a:r>
          </a:p>
          <a:p>
            <a:pPr algn="ctr"/>
            <a:r>
              <a:rPr lang="tr-TR" sz="2400" b="1" dirty="0">
                <a:solidFill>
                  <a:srgbClr val="002060"/>
                </a:solidFill>
                <a:latin typeface="Comic Sans MS" panose="030F0702030302020204" pitchFamily="66" charset="0"/>
              </a:rPr>
              <a:t>(</a:t>
            </a:r>
            <a:r>
              <a:rPr lang="tr-TR" sz="2400" b="1" dirty="0" err="1">
                <a:solidFill>
                  <a:srgbClr val="002060"/>
                </a:solidFill>
                <a:latin typeface="Comic Sans MS" panose="030F0702030302020204" pitchFamily="66" charset="0"/>
              </a:rPr>
              <a:t>ECoDN</a:t>
            </a:r>
            <a:r>
              <a:rPr lang="tr-TR" sz="2400" b="1" dirty="0">
                <a:solidFill>
                  <a:srgbClr val="002060"/>
                </a:solidFill>
                <a:latin typeface="Comic Sans MS" panose="030F0702030302020204" pitchFamily="66" charset="0"/>
              </a:rPr>
              <a:t>-HUB</a:t>
            </a:r>
            <a:r>
              <a:rPr lang="tr-TR" sz="2400" dirty="0">
                <a:solidFill>
                  <a:srgbClr val="002060"/>
                </a:solidFill>
                <a:latin typeface="Comic Sans MS" panose="030F0702030302020204" pitchFamily="66" charset="0"/>
              </a:rPr>
              <a:t>)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46100" y="1343026"/>
            <a:ext cx="9089390" cy="1723549"/>
          </a:xfrm>
        </p:spPr>
        <p:txBody>
          <a:bodyPr/>
          <a:lstStyle/>
          <a:p>
            <a:pPr lvl="0"/>
            <a:r>
              <a:rPr lang="sv-FI" sz="2800" b="1" dirty="0"/>
              <a:t>Workshop 3: </a:t>
            </a:r>
            <a:r>
              <a:rPr lang="en-GB" sz="2800" b="1" dirty="0"/>
              <a:t>First aid in abdominal injury</a:t>
            </a:r>
            <a:r>
              <a:rPr lang="sv-FI" sz="2800" b="1" dirty="0"/>
              <a:t> (ABO)/ </a:t>
            </a:r>
            <a:r>
              <a:rPr lang="en-GB" sz="2800" b="1" dirty="0"/>
              <a:t>First aid in fractures (USB)</a:t>
            </a:r>
            <a:br>
              <a:rPr lang="sv-FI" sz="2800" dirty="0"/>
            </a:br>
            <a:br>
              <a:rPr lang="sv-FI" sz="2800" b="1" dirty="0"/>
            </a:br>
            <a:endParaRPr lang="sv-FI" sz="2800" b="1" dirty="0"/>
          </a:p>
        </p:txBody>
      </p:sp>
      <p:sp>
        <p:nvSpPr>
          <p:cNvPr id="4" name="Rectangle 3"/>
          <p:cNvSpPr/>
          <p:nvPr/>
        </p:nvSpPr>
        <p:spPr>
          <a:xfrm>
            <a:off x="774700" y="2638425"/>
            <a:ext cx="7702550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sv-FI" sz="2000" dirty="0"/>
              <a:t>Some hands-on </a:t>
            </a:r>
            <a:r>
              <a:rPr lang="sv-FI" sz="2000" dirty="0" err="1"/>
              <a:t>practices</a:t>
            </a:r>
            <a:r>
              <a:rPr lang="sv-FI" sz="2000" dirty="0"/>
              <a:t>:</a:t>
            </a:r>
          </a:p>
          <a:p>
            <a:pPr marL="514350" indent="-514350">
              <a:buFont typeface="+mj-lt"/>
              <a:buAutoNum type="arabicPeriod"/>
            </a:pPr>
            <a:r>
              <a:rPr lang="sv-FI" sz="2000" b="1" dirty="0" err="1"/>
              <a:t>First</a:t>
            </a:r>
            <a:r>
              <a:rPr lang="sv-FI" sz="2000" b="1" dirty="0"/>
              <a:t> </a:t>
            </a:r>
            <a:r>
              <a:rPr lang="sv-FI" sz="2000" b="1" dirty="0" err="1"/>
              <a:t>aid</a:t>
            </a:r>
            <a:r>
              <a:rPr lang="sv-FI" sz="2000" b="1" dirty="0"/>
              <a:t> for abdominal </a:t>
            </a:r>
            <a:r>
              <a:rPr lang="sv-FI" sz="2000" b="1" dirty="0" err="1"/>
              <a:t>injury</a:t>
            </a:r>
            <a:r>
              <a:rPr lang="sv-FI" sz="2000" b="1" dirty="0"/>
              <a:t>: </a:t>
            </a:r>
            <a:r>
              <a:rPr lang="sv-FI" sz="2000" dirty="0"/>
              <a:t>call for </a:t>
            </a:r>
            <a:r>
              <a:rPr lang="sv-FI" sz="2000" dirty="0" err="1"/>
              <a:t>additional</a:t>
            </a:r>
            <a:r>
              <a:rPr lang="sv-FI" sz="2000" dirty="0"/>
              <a:t> </a:t>
            </a:r>
            <a:r>
              <a:rPr lang="sv-FI" sz="2000" dirty="0" err="1"/>
              <a:t>help</a:t>
            </a:r>
            <a:r>
              <a:rPr lang="sv-FI" sz="2000" dirty="0"/>
              <a:t>, </a:t>
            </a:r>
            <a:r>
              <a:rPr lang="sv-FI" sz="2000" dirty="0" err="1"/>
              <a:t>identify</a:t>
            </a:r>
            <a:r>
              <a:rPr lang="sv-FI" sz="2000" dirty="0"/>
              <a:t> the </a:t>
            </a:r>
            <a:r>
              <a:rPr lang="sv-FI" sz="2000" dirty="0" err="1"/>
              <a:t>type</a:t>
            </a:r>
            <a:r>
              <a:rPr lang="sv-FI" sz="2000" dirty="0"/>
              <a:t> </a:t>
            </a:r>
            <a:r>
              <a:rPr lang="sv-FI" sz="2000" dirty="0" err="1"/>
              <a:t>of</a:t>
            </a:r>
            <a:r>
              <a:rPr lang="sv-FI" sz="2000" dirty="0"/>
              <a:t> </a:t>
            </a:r>
            <a:r>
              <a:rPr lang="sv-FI" sz="2000" dirty="0" err="1"/>
              <a:t>injury</a:t>
            </a:r>
            <a:r>
              <a:rPr lang="sv-FI" sz="2000" dirty="0"/>
              <a:t>, </a:t>
            </a:r>
            <a:r>
              <a:rPr lang="sv-FI" sz="2000" dirty="0" err="1"/>
              <a:t>undress</a:t>
            </a:r>
            <a:r>
              <a:rPr lang="sv-FI" sz="2000" dirty="0"/>
              <a:t> patient for </a:t>
            </a:r>
            <a:r>
              <a:rPr lang="sv-FI" sz="2000" dirty="0" err="1"/>
              <a:t>exposer</a:t>
            </a:r>
            <a:r>
              <a:rPr lang="sv-FI" sz="2000" dirty="0"/>
              <a:t>, </a:t>
            </a:r>
            <a:r>
              <a:rPr lang="sv-FI" sz="2000" dirty="0" err="1"/>
              <a:t>apply</a:t>
            </a:r>
            <a:r>
              <a:rPr lang="sv-FI" sz="2000" dirty="0"/>
              <a:t> a dressing for </a:t>
            </a:r>
            <a:r>
              <a:rPr lang="sv-FI" sz="2000" dirty="0" err="1"/>
              <a:t>penetrating</a:t>
            </a:r>
            <a:r>
              <a:rPr lang="sv-FI" sz="2000" dirty="0"/>
              <a:t> </a:t>
            </a:r>
            <a:r>
              <a:rPr lang="sv-FI" sz="2000" dirty="0" err="1"/>
              <a:t>wounds</a:t>
            </a:r>
            <a:r>
              <a:rPr lang="sv-FI" sz="2000" dirty="0"/>
              <a:t>, </a:t>
            </a:r>
            <a:r>
              <a:rPr lang="sv-FI" sz="2000" dirty="0" err="1"/>
              <a:t>control</a:t>
            </a:r>
            <a:r>
              <a:rPr lang="sv-FI" sz="2000" dirty="0"/>
              <a:t> bleeding, </a:t>
            </a:r>
            <a:r>
              <a:rPr lang="sv-FI" sz="2000" dirty="0" err="1"/>
              <a:t>prevent</a:t>
            </a:r>
            <a:r>
              <a:rPr lang="sv-FI" sz="2000" dirty="0"/>
              <a:t> for </a:t>
            </a:r>
            <a:r>
              <a:rPr lang="sv-FI" sz="2000" dirty="0" err="1"/>
              <a:t>hypothermia</a:t>
            </a:r>
            <a:endParaRPr lang="sv-FI" sz="2000" dirty="0"/>
          </a:p>
          <a:p>
            <a:pPr marL="514350" indent="-514350">
              <a:buFont typeface="+mj-lt"/>
              <a:buAutoNum type="arabicPeriod"/>
            </a:pPr>
            <a:endParaRPr lang="sv-FI" sz="2000" dirty="0"/>
          </a:p>
          <a:p>
            <a:pPr marL="514350" indent="-514350">
              <a:buFont typeface="+mj-lt"/>
              <a:buAutoNum type="arabicPeriod"/>
            </a:pPr>
            <a:r>
              <a:rPr lang="sv-FI" sz="2000" b="1" dirty="0" err="1"/>
              <a:t>First</a:t>
            </a:r>
            <a:r>
              <a:rPr lang="sv-FI" sz="2000" b="1" dirty="0"/>
              <a:t> </a:t>
            </a:r>
            <a:r>
              <a:rPr lang="sv-FI" sz="2000" b="1" dirty="0" err="1"/>
              <a:t>aid</a:t>
            </a:r>
            <a:r>
              <a:rPr lang="sv-FI" sz="2000" b="1" dirty="0"/>
              <a:t> for </a:t>
            </a:r>
            <a:r>
              <a:rPr lang="sv-FI" sz="2000" b="1" dirty="0" err="1"/>
              <a:t>fractures</a:t>
            </a:r>
            <a:r>
              <a:rPr lang="sv-FI" sz="2000" b="1" dirty="0"/>
              <a:t>: </a:t>
            </a:r>
            <a:r>
              <a:rPr lang="sv-FI" sz="2000" dirty="0" err="1"/>
              <a:t>Identify</a:t>
            </a:r>
            <a:r>
              <a:rPr lang="sv-FI" sz="2000" dirty="0"/>
              <a:t> the </a:t>
            </a:r>
            <a:r>
              <a:rPr lang="sv-FI" sz="2000" dirty="0" err="1"/>
              <a:t>type</a:t>
            </a:r>
            <a:r>
              <a:rPr lang="sv-FI" sz="2000" dirty="0"/>
              <a:t> </a:t>
            </a:r>
            <a:r>
              <a:rPr lang="sv-FI" sz="2000" dirty="0" err="1"/>
              <a:t>of</a:t>
            </a:r>
            <a:r>
              <a:rPr lang="sv-FI" sz="2000" dirty="0"/>
              <a:t> </a:t>
            </a:r>
            <a:r>
              <a:rPr lang="sv-FI" sz="2000" dirty="0" err="1"/>
              <a:t>fractures</a:t>
            </a:r>
            <a:r>
              <a:rPr lang="sv-FI" sz="2000" dirty="0"/>
              <a:t>, </a:t>
            </a:r>
            <a:r>
              <a:rPr lang="sv-FI" sz="2000" dirty="0" err="1"/>
              <a:t>limb</a:t>
            </a:r>
            <a:r>
              <a:rPr lang="sv-FI" sz="2000" dirty="0"/>
              <a:t> </a:t>
            </a:r>
            <a:r>
              <a:rPr lang="sv-FI" sz="2000" dirty="0" err="1"/>
              <a:t>stabilization</a:t>
            </a:r>
            <a:r>
              <a:rPr lang="sv-FI" sz="2000" dirty="0"/>
              <a:t>, </a:t>
            </a:r>
            <a:r>
              <a:rPr lang="sv-FI" sz="2000" dirty="0" err="1"/>
              <a:t>undress</a:t>
            </a:r>
            <a:r>
              <a:rPr lang="sv-FI" sz="2000" dirty="0"/>
              <a:t> the patient, </a:t>
            </a:r>
            <a:r>
              <a:rPr lang="en-US" sz="2000" dirty="0"/>
              <a:t>elevate the extremity with fracture, </a:t>
            </a:r>
            <a:r>
              <a:rPr lang="sv-FI" sz="2000" dirty="0" err="1"/>
              <a:t>prevent</a:t>
            </a:r>
            <a:r>
              <a:rPr lang="sv-FI" sz="2000" dirty="0"/>
              <a:t> for </a:t>
            </a:r>
            <a:r>
              <a:rPr lang="sv-FI" sz="2000" dirty="0" err="1"/>
              <a:t>hypothermia</a:t>
            </a:r>
            <a:r>
              <a:rPr lang="sv-FI" sz="2000" dirty="0"/>
              <a:t>, IV pain killer </a:t>
            </a:r>
            <a:r>
              <a:rPr lang="sv-FI" sz="2000" dirty="0" err="1"/>
              <a:t>medication</a:t>
            </a:r>
            <a:r>
              <a:rPr lang="sv-FI" sz="2000" dirty="0"/>
              <a:t>, transport to </a:t>
            </a:r>
            <a:r>
              <a:rPr lang="sv-FI" sz="2000" dirty="0" err="1"/>
              <a:t>medical</a:t>
            </a:r>
            <a:r>
              <a:rPr lang="sv-FI" sz="2000" dirty="0"/>
              <a:t> </a:t>
            </a:r>
            <a:r>
              <a:rPr lang="sv-FI" sz="2000" dirty="0" err="1"/>
              <a:t>care</a:t>
            </a:r>
            <a:endParaRPr lang="sv-FI" sz="2000" dirty="0"/>
          </a:p>
          <a:p>
            <a:endParaRPr lang="sv-FI" sz="2000" dirty="0"/>
          </a:p>
        </p:txBody>
      </p:sp>
    </p:spTree>
    <p:extLst>
      <p:ext uri="{BB962C8B-B14F-4D97-AF65-F5344CB8AC3E}">
        <p14:creationId xmlns:p14="http://schemas.microsoft.com/office/powerpoint/2010/main" val="2846669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98500" y="1571625"/>
            <a:ext cx="9089390" cy="861774"/>
          </a:xfrm>
        </p:spPr>
        <p:txBody>
          <a:bodyPr/>
          <a:lstStyle/>
          <a:p>
            <a:pPr algn="ctr"/>
            <a:r>
              <a:rPr lang="sv-FI" sz="2800" b="1" dirty="0"/>
              <a:t>Workshop 4: </a:t>
            </a:r>
            <a:r>
              <a:rPr lang="en-GB" sz="2800" b="1" dirty="0"/>
              <a:t>First aid in case of seizure/ first aid in infection control measure (ABO)</a:t>
            </a:r>
            <a:endParaRPr lang="sv-FI" sz="2800" b="1" dirty="0"/>
          </a:p>
        </p:txBody>
      </p:sp>
      <p:sp>
        <p:nvSpPr>
          <p:cNvPr id="4" name="Rectangle 3"/>
          <p:cNvSpPr/>
          <p:nvPr/>
        </p:nvSpPr>
        <p:spPr>
          <a:xfrm>
            <a:off x="1003300" y="2638425"/>
            <a:ext cx="7848600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sv-FI" sz="2000" dirty="0"/>
              <a:t>Some hands-on </a:t>
            </a:r>
            <a:r>
              <a:rPr lang="sv-FI" sz="2000" dirty="0" err="1"/>
              <a:t>practices</a:t>
            </a:r>
            <a:r>
              <a:rPr lang="sv-FI" sz="2000" dirty="0"/>
              <a:t>:</a:t>
            </a:r>
          </a:p>
          <a:p>
            <a:pPr marL="514350" indent="-514350">
              <a:buFont typeface="+mj-lt"/>
              <a:buAutoNum type="arabicPeriod"/>
            </a:pPr>
            <a:r>
              <a:rPr lang="sv-FI" sz="2000" b="1" dirty="0" err="1"/>
              <a:t>First</a:t>
            </a:r>
            <a:r>
              <a:rPr lang="sv-FI" sz="2000" b="1" dirty="0"/>
              <a:t> </a:t>
            </a:r>
            <a:r>
              <a:rPr lang="sv-FI" sz="2000" b="1" dirty="0" err="1"/>
              <a:t>aid</a:t>
            </a:r>
            <a:r>
              <a:rPr lang="sv-FI" sz="2000" b="1" dirty="0"/>
              <a:t> for </a:t>
            </a:r>
            <a:r>
              <a:rPr lang="sv-FI" sz="2000" b="1" dirty="0" err="1"/>
              <a:t>seizures</a:t>
            </a:r>
            <a:r>
              <a:rPr lang="sv-FI" sz="2000" b="1" dirty="0"/>
              <a:t>: </a:t>
            </a:r>
            <a:r>
              <a:rPr lang="sv-FI" sz="2000" dirty="0"/>
              <a:t>check </a:t>
            </a:r>
            <a:r>
              <a:rPr lang="sv-FI" sz="2000" dirty="0" err="1"/>
              <a:t>type</a:t>
            </a:r>
            <a:r>
              <a:rPr lang="sv-FI" sz="2000" dirty="0"/>
              <a:t> </a:t>
            </a:r>
            <a:r>
              <a:rPr lang="sv-FI" sz="2000" dirty="0" err="1"/>
              <a:t>of</a:t>
            </a:r>
            <a:r>
              <a:rPr lang="sv-FI" sz="2000" dirty="0"/>
              <a:t> </a:t>
            </a:r>
            <a:r>
              <a:rPr lang="sv-FI" sz="2000" dirty="0" err="1"/>
              <a:t>seizures</a:t>
            </a:r>
            <a:r>
              <a:rPr lang="sv-FI" sz="2000" dirty="0"/>
              <a:t>, </a:t>
            </a:r>
            <a:r>
              <a:rPr lang="sv-FI" sz="2000" dirty="0" err="1"/>
              <a:t>take</a:t>
            </a:r>
            <a:r>
              <a:rPr lang="sv-FI" sz="2000" dirty="0"/>
              <a:t> patient </a:t>
            </a:r>
            <a:r>
              <a:rPr lang="sv-FI" sz="2000" dirty="0" err="1"/>
              <a:t>medical</a:t>
            </a:r>
            <a:r>
              <a:rPr lang="sv-FI" sz="2000" dirty="0"/>
              <a:t> </a:t>
            </a:r>
            <a:r>
              <a:rPr lang="sv-FI" sz="2000" dirty="0" err="1"/>
              <a:t>history</a:t>
            </a:r>
            <a:r>
              <a:rPr lang="sv-FI" sz="2000" dirty="0"/>
              <a:t>, call for </a:t>
            </a:r>
            <a:r>
              <a:rPr lang="sv-FI" sz="2000" dirty="0" err="1"/>
              <a:t>additional</a:t>
            </a:r>
            <a:r>
              <a:rPr lang="sv-FI" sz="2000" dirty="0"/>
              <a:t> </a:t>
            </a:r>
            <a:r>
              <a:rPr lang="sv-FI" sz="2000" dirty="0" err="1"/>
              <a:t>help</a:t>
            </a:r>
            <a:r>
              <a:rPr lang="sv-FI" sz="2000" dirty="0"/>
              <a:t>, </a:t>
            </a:r>
            <a:r>
              <a:rPr lang="en-US" sz="2000" dirty="0"/>
              <a:t>remove objects that the patient could injure themselves on, extra </a:t>
            </a:r>
            <a:r>
              <a:rPr lang="en-US" sz="2000" dirty="0" err="1"/>
              <a:t>oxogyen</a:t>
            </a:r>
            <a:r>
              <a:rPr lang="en-US" sz="2000" dirty="0"/>
              <a:t>, </a:t>
            </a:r>
            <a:r>
              <a:rPr lang="sv-FI" sz="2000" dirty="0" err="1"/>
              <a:t>prepare</a:t>
            </a:r>
            <a:r>
              <a:rPr lang="sv-FI" sz="2000" dirty="0"/>
              <a:t> for </a:t>
            </a:r>
            <a:r>
              <a:rPr lang="sv-FI" sz="2000" dirty="0" err="1"/>
              <a:t>respiratory</a:t>
            </a:r>
            <a:r>
              <a:rPr lang="sv-FI" sz="2000" dirty="0"/>
              <a:t> support, transport to </a:t>
            </a:r>
            <a:r>
              <a:rPr lang="sv-FI" sz="2000" dirty="0" err="1"/>
              <a:t>medical</a:t>
            </a:r>
            <a:r>
              <a:rPr lang="sv-FI" sz="2000" dirty="0"/>
              <a:t> </a:t>
            </a:r>
            <a:r>
              <a:rPr lang="sv-FI" sz="2000" dirty="0" err="1"/>
              <a:t>care</a:t>
            </a:r>
            <a:endParaRPr lang="sv-FI" sz="2000" dirty="0"/>
          </a:p>
          <a:p>
            <a:pPr marL="514350" indent="-514350">
              <a:buFont typeface="+mj-lt"/>
              <a:buAutoNum type="arabicPeriod"/>
            </a:pPr>
            <a:endParaRPr lang="sv-FI" sz="2000" dirty="0"/>
          </a:p>
          <a:p>
            <a:pPr marL="514350" indent="-514350">
              <a:buFont typeface="+mj-lt"/>
              <a:buAutoNum type="arabicPeriod"/>
            </a:pPr>
            <a:r>
              <a:rPr lang="sv-FI" sz="2000" b="1" dirty="0" err="1"/>
              <a:t>Infection</a:t>
            </a:r>
            <a:r>
              <a:rPr lang="sv-FI" sz="2000" b="1" dirty="0"/>
              <a:t> </a:t>
            </a:r>
            <a:r>
              <a:rPr lang="sv-FI" sz="2000" b="1" dirty="0" err="1"/>
              <a:t>control</a:t>
            </a:r>
            <a:r>
              <a:rPr lang="sv-FI" sz="2000" b="1" dirty="0"/>
              <a:t> </a:t>
            </a:r>
            <a:r>
              <a:rPr lang="sv-FI" sz="2000" b="1" dirty="0" err="1"/>
              <a:t>measure</a:t>
            </a:r>
            <a:r>
              <a:rPr lang="sv-FI" sz="2000" b="1" dirty="0"/>
              <a:t>: </a:t>
            </a:r>
            <a:r>
              <a:rPr lang="sv-FI" sz="2000" dirty="0" err="1"/>
              <a:t>Depends</a:t>
            </a:r>
            <a:r>
              <a:rPr lang="sv-FI" sz="2000" dirty="0"/>
              <a:t> on situation, proper hand hygien, </a:t>
            </a:r>
            <a:r>
              <a:rPr lang="sv-FI" sz="2000" dirty="0" err="1"/>
              <a:t>aseptic</a:t>
            </a:r>
            <a:r>
              <a:rPr lang="sv-FI" sz="2000" dirty="0"/>
              <a:t> </a:t>
            </a:r>
            <a:r>
              <a:rPr lang="sv-FI" sz="2000" dirty="0" err="1"/>
              <a:t>techniques</a:t>
            </a:r>
            <a:r>
              <a:rPr lang="sv-FI" sz="2000" dirty="0"/>
              <a:t>, </a:t>
            </a:r>
            <a:r>
              <a:rPr lang="sv-FI" sz="2000" dirty="0" err="1"/>
              <a:t>clean</a:t>
            </a:r>
            <a:r>
              <a:rPr lang="sv-FI" sz="2000" dirty="0"/>
              <a:t> </a:t>
            </a:r>
            <a:r>
              <a:rPr lang="sv-FI" sz="2000" dirty="0" err="1"/>
              <a:t>environment</a:t>
            </a:r>
            <a:r>
              <a:rPr lang="sv-FI" sz="2000" dirty="0"/>
              <a:t>, </a:t>
            </a:r>
            <a:r>
              <a:rPr lang="sv-FI" sz="2000" dirty="0" err="1"/>
              <a:t>use</a:t>
            </a:r>
            <a:r>
              <a:rPr lang="sv-FI" sz="2000" dirty="0"/>
              <a:t> </a:t>
            </a:r>
            <a:r>
              <a:rPr lang="sv-FI" sz="2000" dirty="0" err="1"/>
              <a:t>appropriate</a:t>
            </a:r>
            <a:r>
              <a:rPr lang="sv-FI" sz="2000" dirty="0"/>
              <a:t> personal </a:t>
            </a:r>
            <a:r>
              <a:rPr lang="sv-FI" sz="2000" dirty="0" err="1"/>
              <a:t>protective</a:t>
            </a:r>
            <a:r>
              <a:rPr lang="sv-FI" sz="2000" dirty="0"/>
              <a:t> </a:t>
            </a:r>
            <a:r>
              <a:rPr lang="sv-FI" sz="2000" dirty="0" err="1"/>
              <a:t>equipment</a:t>
            </a:r>
            <a:r>
              <a:rPr lang="sv-FI" sz="2000" dirty="0"/>
              <a:t> (PPE), </a:t>
            </a:r>
            <a:r>
              <a:rPr lang="sv-FI" sz="2000" dirty="0" err="1"/>
              <a:t>cleaning</a:t>
            </a:r>
            <a:r>
              <a:rPr lang="sv-FI" sz="2000" dirty="0"/>
              <a:t> and </a:t>
            </a:r>
            <a:r>
              <a:rPr lang="sv-FI" sz="2000" dirty="0" err="1"/>
              <a:t>disinfecting</a:t>
            </a:r>
            <a:r>
              <a:rPr lang="sv-FI" sz="2000" dirty="0"/>
              <a:t>, </a:t>
            </a:r>
            <a:r>
              <a:rPr lang="sv-FI" sz="2000" dirty="0" err="1"/>
              <a:t>follow</a:t>
            </a:r>
            <a:r>
              <a:rPr lang="sv-FI" sz="2000" dirty="0"/>
              <a:t> isolation </a:t>
            </a:r>
            <a:r>
              <a:rPr lang="sv-FI" sz="2000" dirty="0" err="1"/>
              <a:t>protocols</a:t>
            </a:r>
            <a:r>
              <a:rPr lang="sv-FI" sz="2000" dirty="0"/>
              <a:t> to </a:t>
            </a:r>
            <a:r>
              <a:rPr lang="sv-FI" sz="2000" dirty="0" err="1"/>
              <a:t>prevent</a:t>
            </a:r>
            <a:r>
              <a:rPr lang="sv-FI" sz="2000" dirty="0"/>
              <a:t> the </a:t>
            </a:r>
            <a:r>
              <a:rPr lang="sv-FI" sz="2000" dirty="0" err="1"/>
              <a:t>spread</a:t>
            </a:r>
            <a:r>
              <a:rPr lang="sv-FI" sz="2000" dirty="0"/>
              <a:t> </a:t>
            </a:r>
            <a:r>
              <a:rPr lang="sv-FI" sz="2000" dirty="0" err="1"/>
              <a:t>of</a:t>
            </a:r>
            <a:r>
              <a:rPr lang="sv-FI" sz="2000" dirty="0"/>
              <a:t> </a:t>
            </a:r>
            <a:r>
              <a:rPr lang="sv-FI" sz="2000" dirty="0" err="1"/>
              <a:t>infection</a:t>
            </a:r>
            <a:r>
              <a:rPr lang="sv-FI" sz="20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9957294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46100" y="1190625"/>
            <a:ext cx="9116695" cy="615553"/>
          </a:xfrm>
        </p:spPr>
        <p:txBody>
          <a:bodyPr/>
          <a:lstStyle/>
          <a:p>
            <a:pPr algn="ctr"/>
            <a:r>
              <a:rPr lang="sv-FI" sz="4000" dirty="0" err="1"/>
              <a:t>Planned</a:t>
            </a:r>
            <a:r>
              <a:rPr lang="sv-FI" sz="4000" dirty="0"/>
              <a:t> program</a:t>
            </a:r>
            <a:endParaRPr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46100" y="3476625"/>
            <a:ext cx="9089390" cy="677108"/>
          </a:xfrm>
        </p:spPr>
        <p:txBody>
          <a:bodyPr/>
          <a:lstStyle/>
          <a:p>
            <a:endParaRPr lang="cs-CZ" sz="4400" dirty="0"/>
          </a:p>
        </p:txBody>
      </p:sp>
      <p:graphicFrame>
        <p:nvGraphicFramePr>
          <p:cNvPr id="4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10866726"/>
              </p:ext>
            </p:extLst>
          </p:nvPr>
        </p:nvGraphicFramePr>
        <p:xfrm>
          <a:off x="241300" y="1952625"/>
          <a:ext cx="10238138" cy="488923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00400">
                  <a:extLst>
                    <a:ext uri="{9D8B030D-6E8A-4147-A177-3AD203B41FA5}">
                      <a16:colId xmlns:a16="http://schemas.microsoft.com/office/drawing/2014/main" val="3518191763"/>
                    </a:ext>
                  </a:extLst>
                </a:gridCol>
                <a:gridCol w="3124200">
                  <a:extLst>
                    <a:ext uri="{9D8B030D-6E8A-4147-A177-3AD203B41FA5}">
                      <a16:colId xmlns:a16="http://schemas.microsoft.com/office/drawing/2014/main" val="3392913123"/>
                    </a:ext>
                  </a:extLst>
                </a:gridCol>
                <a:gridCol w="3913538">
                  <a:extLst>
                    <a:ext uri="{9D8B030D-6E8A-4147-A177-3AD203B41FA5}">
                      <a16:colId xmlns:a16="http://schemas.microsoft.com/office/drawing/2014/main" val="3037950196"/>
                    </a:ext>
                  </a:extLst>
                </a:gridCol>
              </a:tblGrid>
              <a:tr h="305834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Time</a:t>
                      </a:r>
                      <a:endParaRPr lang="sv-FI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Program</a:t>
                      </a:r>
                      <a:endParaRPr lang="sv-FI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FI" sz="1800">
                          <a:effectLst/>
                        </a:rPr>
                        <a:t>Details</a:t>
                      </a:r>
                      <a:endParaRPr lang="sv-FI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290990817"/>
                  </a:ext>
                </a:extLst>
              </a:tr>
              <a:tr h="625787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Monday, March 3, 12:00- 13:00</a:t>
                      </a:r>
                      <a:endParaRPr lang="sv-FI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Training Preparation process</a:t>
                      </a:r>
                      <a:endParaRPr lang="sv-FI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FI" sz="1800" dirty="0">
                          <a:effectLst/>
                        </a:rPr>
                        <a:t>Information </a:t>
                      </a:r>
                      <a:r>
                        <a:rPr lang="sv-FI" sz="1800" dirty="0" err="1">
                          <a:effectLst/>
                        </a:rPr>
                        <a:t>about</a:t>
                      </a:r>
                      <a:r>
                        <a:rPr lang="sv-FI" sz="1800" dirty="0">
                          <a:effectLst/>
                        </a:rPr>
                        <a:t> the </a:t>
                      </a:r>
                      <a:r>
                        <a:rPr lang="sv-FI" sz="1800" dirty="0" err="1">
                          <a:effectLst/>
                        </a:rPr>
                        <a:t>project</a:t>
                      </a:r>
                      <a:endParaRPr lang="sv-FI" sz="1800" dirty="0">
                        <a:effectLst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FI" sz="1800" dirty="0">
                          <a:effectLst/>
                        </a:rPr>
                        <a:t>Information </a:t>
                      </a:r>
                      <a:r>
                        <a:rPr lang="sv-FI" sz="1800" dirty="0" err="1">
                          <a:effectLst/>
                        </a:rPr>
                        <a:t>about</a:t>
                      </a:r>
                      <a:r>
                        <a:rPr lang="sv-FI" sz="1800" dirty="0">
                          <a:effectLst/>
                        </a:rPr>
                        <a:t> WUT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FI" sz="1800" dirty="0" err="1">
                          <a:effectLst/>
                        </a:rPr>
                        <a:t>Introduction</a:t>
                      </a:r>
                      <a:r>
                        <a:rPr lang="sv-FI" sz="1800" baseline="0" dirty="0">
                          <a:effectLst/>
                        </a:rPr>
                        <a:t> to the </a:t>
                      </a:r>
                      <a:r>
                        <a:rPr lang="sv-FI" sz="1800" baseline="0" dirty="0" err="1">
                          <a:effectLst/>
                        </a:rPr>
                        <a:t>training</a:t>
                      </a:r>
                      <a:endParaRPr lang="sv-FI" sz="1800" baseline="0" dirty="0">
                        <a:effectLst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FI" sz="1800" baseline="0" dirty="0">
                          <a:effectLst/>
                        </a:rPr>
                        <a:t>Information </a:t>
                      </a:r>
                      <a:r>
                        <a:rPr lang="sv-FI" sz="1800" baseline="0" dirty="0" err="1">
                          <a:effectLst/>
                        </a:rPr>
                        <a:t>about</a:t>
                      </a:r>
                      <a:r>
                        <a:rPr lang="sv-FI" sz="1800" baseline="0">
                          <a:effectLst/>
                        </a:rPr>
                        <a:t> scenario </a:t>
                      </a:r>
                      <a:r>
                        <a:rPr lang="sv-FI" sz="1800" baseline="0" dirty="0" err="1">
                          <a:effectLst/>
                        </a:rPr>
                        <a:t>writing</a:t>
                      </a:r>
                      <a:endParaRPr lang="sv-FI" sz="1600" dirty="0">
                        <a:effectLst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FI" sz="1800" dirty="0">
                          <a:effectLst/>
                        </a:rPr>
                        <a:t>Pre-test</a:t>
                      </a:r>
                      <a:endParaRPr lang="sv-FI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20766431"/>
                  </a:ext>
                </a:extLst>
              </a:tr>
              <a:tr h="625787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Monday, March 3, 14:00-17:00</a:t>
                      </a:r>
                      <a:endParaRPr lang="sv-FI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Training program</a:t>
                      </a:r>
                      <a:endParaRPr lang="sv-FI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FI" sz="1800">
                          <a:effectLst/>
                        </a:rPr>
                        <a:t>Workshop</a:t>
                      </a:r>
                      <a:endParaRPr lang="sv-FI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89786180"/>
                  </a:ext>
                </a:extLst>
              </a:tr>
              <a:tr h="625787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Tuesday, March 4, 9:00 - 17:00</a:t>
                      </a:r>
                      <a:endParaRPr lang="sv-FI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Training program</a:t>
                      </a:r>
                      <a:endParaRPr lang="sv-FI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FI" sz="1800" dirty="0">
                          <a:effectLst/>
                        </a:rPr>
                        <a:t>Workshop</a:t>
                      </a:r>
                      <a:endParaRPr lang="sv-FI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24787683"/>
                  </a:ext>
                </a:extLst>
              </a:tr>
              <a:tr h="625787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Wednesday, March 5, 9:00 - 15:</a:t>
                      </a:r>
                      <a:endParaRPr lang="sv-FI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Training program</a:t>
                      </a:r>
                      <a:endParaRPr lang="sv-FI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FI" sz="1800">
                          <a:effectLst/>
                        </a:rPr>
                        <a:t>Workshop</a:t>
                      </a:r>
                      <a:endParaRPr lang="sv-FI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28329040"/>
                  </a:ext>
                </a:extLst>
              </a:tr>
              <a:tr h="625787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Thursday, March 6, 9:00 - 16:00</a:t>
                      </a:r>
                      <a:endParaRPr lang="sv-FI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Training program</a:t>
                      </a:r>
                      <a:endParaRPr lang="sv-FI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FI" sz="1800">
                          <a:effectLst/>
                        </a:rPr>
                        <a:t>Workshop</a:t>
                      </a:r>
                      <a:endParaRPr lang="sv-FI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83007274"/>
                  </a:ext>
                </a:extLst>
              </a:tr>
              <a:tr h="625787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FI" sz="1800">
                          <a:effectLst/>
                        </a:rPr>
                        <a:t>Friday, March 7, 9:00 - 15:00</a:t>
                      </a:r>
                      <a:endParaRPr lang="sv-FI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Training closeness process</a:t>
                      </a:r>
                      <a:endParaRPr lang="sv-FI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VR/AR, Post-test, evaluation</a:t>
                      </a:r>
                      <a:endParaRPr lang="sv-FI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861656446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74700" y="1571625"/>
            <a:ext cx="9089390" cy="430887"/>
          </a:xfrm>
        </p:spPr>
        <p:txBody>
          <a:bodyPr/>
          <a:lstStyle/>
          <a:p>
            <a:pPr algn="ctr"/>
            <a:r>
              <a:rPr lang="sv-FI" sz="2800" b="1" dirty="0"/>
              <a:t>Scenario preparation</a:t>
            </a:r>
          </a:p>
        </p:txBody>
      </p:sp>
      <p:sp>
        <p:nvSpPr>
          <p:cNvPr id="4" name="Rectangle 3"/>
          <p:cNvSpPr/>
          <p:nvPr/>
        </p:nvSpPr>
        <p:spPr>
          <a:xfrm>
            <a:off x="774700" y="2333625"/>
            <a:ext cx="732155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en-GB" sz="2400" dirty="0"/>
              <a:t>Icebreakers and participant introductions (who I am and what I bring to the project)</a:t>
            </a:r>
            <a:endParaRPr lang="sv-FI" sz="2400" dirty="0"/>
          </a:p>
          <a:p>
            <a:pPr marL="514350" lvl="0" indent="-514350">
              <a:buAutoNum type="arabicPeriod"/>
            </a:pPr>
            <a:r>
              <a:rPr lang="en-GB" sz="2400" dirty="0"/>
              <a:t>Introduction to the training objectives.</a:t>
            </a:r>
            <a:endParaRPr lang="sv-FI" sz="2400" dirty="0"/>
          </a:p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en-GB" sz="2400" dirty="0"/>
              <a:t>A brief explanation of the eight core skills. Importance of each skill in different types of disaster</a:t>
            </a:r>
            <a:endParaRPr lang="sv-FI" sz="2400" dirty="0"/>
          </a:p>
          <a:p>
            <a:pPr marL="514350" lvl="0" indent="-514350">
              <a:buAutoNum type="arabicPeriod"/>
            </a:pPr>
            <a:r>
              <a:rPr lang="en-GB" sz="2400" dirty="0"/>
              <a:t>Discussion about national guidelines in relation to disaster nursing.</a:t>
            </a:r>
            <a:endParaRPr lang="sv-FI" sz="2400" dirty="0"/>
          </a:p>
          <a:p>
            <a:pPr marL="514350" lvl="0" indent="-514350">
              <a:buAutoNum type="arabicPeriod"/>
            </a:pPr>
            <a:r>
              <a:rPr lang="en-GB" sz="2400" dirty="0"/>
              <a:t>Key challenges in disaster nursing.</a:t>
            </a:r>
            <a:endParaRPr lang="sv-FI" sz="2400" dirty="0"/>
          </a:p>
        </p:txBody>
      </p:sp>
    </p:spTree>
    <p:extLst>
      <p:ext uri="{BB962C8B-B14F-4D97-AF65-F5344CB8AC3E}">
        <p14:creationId xmlns:p14="http://schemas.microsoft.com/office/powerpoint/2010/main" val="38131149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825500" y="1647825"/>
            <a:ext cx="9089390" cy="430887"/>
          </a:xfrm>
        </p:spPr>
        <p:txBody>
          <a:bodyPr/>
          <a:lstStyle/>
          <a:p>
            <a:pPr algn="ctr"/>
            <a:r>
              <a:rPr lang="sv-FI" sz="2800" b="1" dirty="0" err="1"/>
              <a:t>Aim</a:t>
            </a:r>
            <a:r>
              <a:rPr lang="sv-FI" sz="2800" b="1" dirty="0"/>
              <a:t> </a:t>
            </a:r>
            <a:r>
              <a:rPr lang="sv-FI" sz="2800" b="1" dirty="0" err="1"/>
              <a:t>of</a:t>
            </a:r>
            <a:r>
              <a:rPr lang="sv-FI" sz="2800" b="1" dirty="0"/>
              <a:t> the </a:t>
            </a:r>
            <a:r>
              <a:rPr lang="sv-FI" sz="2800" b="1" dirty="0" err="1"/>
              <a:t>training</a:t>
            </a:r>
            <a:endParaRPr lang="sv-FI" sz="2800" b="1" dirty="0"/>
          </a:p>
        </p:txBody>
      </p:sp>
      <p:sp>
        <p:nvSpPr>
          <p:cNvPr id="4" name="Rectangle 3"/>
          <p:cNvSpPr/>
          <p:nvPr/>
        </p:nvSpPr>
        <p:spPr>
          <a:xfrm>
            <a:off x="1231900" y="2211765"/>
            <a:ext cx="7467600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dirty="0"/>
              <a:t>Create </a:t>
            </a:r>
            <a:r>
              <a:rPr lang="cs-CZ" sz="2000" dirty="0" err="1"/>
              <a:t>structured</a:t>
            </a:r>
            <a:r>
              <a:rPr lang="cs-CZ" sz="2000" dirty="0"/>
              <a:t> </a:t>
            </a:r>
            <a:r>
              <a:rPr lang="cs-CZ" sz="2000" dirty="0" err="1"/>
              <a:t>materials</a:t>
            </a:r>
            <a:r>
              <a:rPr lang="cs-CZ" sz="2000" dirty="0"/>
              <a:t> </a:t>
            </a:r>
            <a:r>
              <a:rPr lang="cs-CZ" sz="2000" dirty="0" err="1"/>
              <a:t>for</a:t>
            </a:r>
            <a:r>
              <a:rPr lang="cs-CZ" sz="2000" dirty="0"/>
              <a:t> VR </a:t>
            </a:r>
            <a:r>
              <a:rPr lang="cs-CZ" sz="2000" dirty="0" err="1"/>
              <a:t>scenarios</a:t>
            </a:r>
            <a:r>
              <a:rPr lang="cs-CZ" sz="2000" dirty="0"/>
              <a:t> </a:t>
            </a:r>
            <a:r>
              <a:rPr lang="cs-CZ" sz="2000" dirty="0" err="1"/>
              <a:t>that</a:t>
            </a:r>
            <a:r>
              <a:rPr lang="cs-CZ" sz="2000" dirty="0"/>
              <a:t> </a:t>
            </a:r>
            <a:r>
              <a:rPr lang="cs-CZ" sz="2000" dirty="0" err="1"/>
              <a:t>reflect</a:t>
            </a:r>
            <a:r>
              <a:rPr lang="cs-CZ" sz="2000" dirty="0"/>
              <a:t> </a:t>
            </a:r>
            <a:r>
              <a:rPr lang="cs-CZ" sz="2000" dirty="0" err="1"/>
              <a:t>real-life</a:t>
            </a:r>
            <a:r>
              <a:rPr lang="cs-CZ" sz="2000" dirty="0"/>
              <a:t> </a:t>
            </a:r>
            <a:r>
              <a:rPr lang="cs-CZ" sz="2000" dirty="0" err="1"/>
              <a:t>situations</a:t>
            </a:r>
            <a:r>
              <a:rPr lang="cs-CZ" sz="2000" dirty="0"/>
              <a:t>, </a:t>
            </a:r>
            <a:r>
              <a:rPr lang="cs-CZ" sz="2000" dirty="0" err="1"/>
              <a:t>key</a:t>
            </a:r>
            <a:r>
              <a:rPr lang="cs-CZ" sz="2000" dirty="0"/>
              <a:t> </a:t>
            </a:r>
            <a:r>
              <a:rPr lang="cs-CZ" sz="2000" dirty="0" err="1"/>
              <a:t>skills</a:t>
            </a:r>
            <a:r>
              <a:rPr lang="cs-CZ" sz="2000" dirty="0"/>
              <a:t>, and </a:t>
            </a:r>
            <a:r>
              <a:rPr lang="cs-CZ" sz="2000" dirty="0" err="1"/>
              <a:t>optimal</a:t>
            </a:r>
            <a:r>
              <a:rPr lang="cs-CZ" sz="2000" dirty="0"/>
              <a:t> user </a:t>
            </a:r>
            <a:r>
              <a:rPr lang="cs-CZ" sz="2000" dirty="0" err="1"/>
              <a:t>experience</a:t>
            </a:r>
            <a:r>
              <a:rPr lang="cs-CZ" sz="2000" dirty="0"/>
              <a:t>.</a:t>
            </a:r>
            <a:endParaRPr lang="sv-FI" sz="2000" dirty="0"/>
          </a:p>
          <a:p>
            <a:endParaRPr lang="sv-FI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Training for scenario writing and AR/VR tools development: Participants will first be given training on scenario writing and AR/VR tools development for the successful creation of scenarios, and development of AR/VR videos.</a:t>
            </a:r>
          </a:p>
          <a:p>
            <a:endParaRPr lang="en-US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Developing core competencies by supporting knowledge and skills for disaster situations covering earthquakes, floods and fires</a:t>
            </a:r>
            <a:endParaRPr lang="sv-FI" sz="2000" dirty="0"/>
          </a:p>
        </p:txBody>
      </p:sp>
    </p:spTree>
    <p:extLst>
      <p:ext uri="{BB962C8B-B14F-4D97-AF65-F5344CB8AC3E}">
        <p14:creationId xmlns:p14="http://schemas.microsoft.com/office/powerpoint/2010/main" val="40173892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22300" y="1724025"/>
            <a:ext cx="9089390" cy="430887"/>
          </a:xfrm>
        </p:spPr>
        <p:txBody>
          <a:bodyPr/>
          <a:lstStyle/>
          <a:p>
            <a:pPr algn="ctr"/>
            <a:r>
              <a:rPr lang="sv-FI" sz="2800" b="1" dirty="0" err="1"/>
              <a:t>Key</a:t>
            </a:r>
            <a:r>
              <a:rPr lang="sv-FI" sz="2800" b="1" dirty="0"/>
              <a:t> </a:t>
            </a:r>
            <a:r>
              <a:rPr lang="sv-FI" sz="2800" b="1" dirty="0" err="1"/>
              <a:t>skills</a:t>
            </a:r>
            <a:endParaRPr lang="sv-FI" sz="2800" b="1" dirty="0"/>
          </a:p>
        </p:txBody>
      </p:sp>
      <p:sp>
        <p:nvSpPr>
          <p:cNvPr id="4" name="Rectangle 3"/>
          <p:cNvSpPr/>
          <p:nvPr/>
        </p:nvSpPr>
        <p:spPr>
          <a:xfrm>
            <a:off x="774700" y="2257425"/>
            <a:ext cx="724535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GB" sz="2400" dirty="0"/>
              <a:t>Basic life support for cardiac and pulmonary arrest and automatic external defibrillation use</a:t>
            </a:r>
            <a:endParaRPr lang="sv-FI" sz="2400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GB" sz="2400" dirty="0"/>
              <a:t>Management of choking (airway obstruction)</a:t>
            </a:r>
            <a:endParaRPr lang="sv-FI" sz="2400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GB" sz="2400" dirty="0"/>
              <a:t>First aid in bleeding </a:t>
            </a:r>
            <a:endParaRPr lang="sv-FI" sz="2400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GB" sz="2400" dirty="0"/>
              <a:t>First aid in chest injury </a:t>
            </a:r>
            <a:endParaRPr lang="sv-FI" sz="2400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GB" sz="2400" dirty="0"/>
              <a:t>First aid in abdominal injury</a:t>
            </a:r>
            <a:endParaRPr lang="sv-FI" sz="2400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GB" sz="2400" dirty="0"/>
              <a:t>First aid in fractures</a:t>
            </a:r>
            <a:endParaRPr lang="sv-FI" sz="2400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GB" sz="2400" dirty="0"/>
              <a:t>First aid in case of seizure </a:t>
            </a:r>
            <a:endParaRPr lang="sv-FI" sz="2400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GB" sz="2400" dirty="0"/>
              <a:t>Infection control measures/disease management</a:t>
            </a:r>
            <a:endParaRPr lang="sv-FI" sz="2400" dirty="0"/>
          </a:p>
        </p:txBody>
      </p:sp>
    </p:spTree>
    <p:extLst>
      <p:ext uri="{BB962C8B-B14F-4D97-AF65-F5344CB8AC3E}">
        <p14:creationId xmlns:p14="http://schemas.microsoft.com/office/powerpoint/2010/main" val="30567798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17500" y="1495425"/>
            <a:ext cx="9089390" cy="738664"/>
          </a:xfrm>
        </p:spPr>
        <p:txBody>
          <a:bodyPr/>
          <a:lstStyle/>
          <a:p>
            <a:pPr algn="ctr"/>
            <a:r>
              <a:rPr lang="sv-FI" sz="2400" b="1" dirty="0"/>
              <a:t>VR/AR preparation (</a:t>
            </a:r>
            <a:r>
              <a:rPr lang="sv-FI" sz="2400" b="1" dirty="0" err="1"/>
              <a:t>Continue</a:t>
            </a:r>
            <a:r>
              <a:rPr lang="sv-FI" sz="2400" b="1" dirty="0"/>
              <a:t> </a:t>
            </a:r>
            <a:r>
              <a:rPr lang="sv-FI" sz="2400" b="1" dirty="0" err="1"/>
              <a:t>with</a:t>
            </a:r>
            <a:r>
              <a:rPr lang="sv-FI" sz="2400" b="1" dirty="0"/>
              <a:t> the </a:t>
            </a:r>
            <a:r>
              <a:rPr lang="sv-FI" sz="2400" b="1" dirty="0" err="1"/>
              <a:t>other</a:t>
            </a:r>
            <a:r>
              <a:rPr lang="sv-FI" sz="2400" b="1" dirty="0"/>
              <a:t> </a:t>
            </a:r>
            <a:r>
              <a:rPr lang="sv-FI" sz="2400" b="1" dirty="0" err="1"/>
              <a:t>power</a:t>
            </a:r>
            <a:r>
              <a:rPr lang="sv-FI" sz="2400" b="1" dirty="0"/>
              <a:t> </a:t>
            </a:r>
            <a:r>
              <a:rPr lang="sv-FI" sz="2400" b="1" dirty="0" err="1"/>
              <a:t>point</a:t>
            </a:r>
            <a:r>
              <a:rPr lang="sv-FI" sz="2400" b="1" dirty="0"/>
              <a:t> presentations </a:t>
            </a:r>
            <a:r>
              <a:rPr lang="sv-FI" sz="2400" b="1" dirty="0" err="1"/>
              <a:t>related</a:t>
            </a:r>
            <a:r>
              <a:rPr lang="sv-FI" sz="2400" b="1" dirty="0"/>
              <a:t> to </a:t>
            </a:r>
            <a:r>
              <a:rPr lang="sv-FI" sz="2400" b="1" dirty="0" err="1"/>
              <a:t>creating</a:t>
            </a:r>
            <a:r>
              <a:rPr lang="sv-FI" sz="2400" b="1" dirty="0"/>
              <a:t> a VR scenario and </a:t>
            </a:r>
            <a:r>
              <a:rPr lang="sv-FI" sz="2400" b="1" dirty="0" err="1"/>
              <a:t>scritpwriting</a:t>
            </a:r>
            <a:r>
              <a:rPr lang="sv-FI" sz="2400" b="1"/>
              <a:t>)</a:t>
            </a:r>
            <a:endParaRPr lang="sv-FI" sz="2400" b="1" dirty="0"/>
          </a:p>
        </p:txBody>
      </p:sp>
      <p:sp>
        <p:nvSpPr>
          <p:cNvPr id="4" name="Rectangle 3"/>
          <p:cNvSpPr/>
          <p:nvPr/>
        </p:nvSpPr>
        <p:spPr>
          <a:xfrm>
            <a:off x="1003300" y="2867025"/>
            <a:ext cx="8159750" cy="27699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GB" dirty="0"/>
              <a:t>VR/AR, what to think about before training starts?</a:t>
            </a:r>
          </a:p>
          <a:p>
            <a:pPr lvl="0"/>
            <a:endParaRPr lang="sv-FI" dirty="0"/>
          </a:p>
          <a:p>
            <a:pPr lvl="0"/>
            <a:r>
              <a:rPr lang="en-GB" dirty="0"/>
              <a:t>What makes a good VR/AR scenario? Key components of a realistic and educational scenario?</a:t>
            </a:r>
          </a:p>
          <a:p>
            <a:pPr lvl="0"/>
            <a:endParaRPr lang="sv-FI" dirty="0"/>
          </a:p>
          <a:p>
            <a:pPr lvl="0"/>
            <a:r>
              <a:rPr lang="en-GB" dirty="0"/>
              <a:t>Techniques for writing objectives for a VR/AR scenario?</a:t>
            </a:r>
          </a:p>
          <a:p>
            <a:pPr lvl="0"/>
            <a:endParaRPr lang="en-GB" dirty="0"/>
          </a:p>
          <a:p>
            <a:pPr lvl="0"/>
            <a:endParaRPr lang="sv-FI" sz="2400" b="1" dirty="0"/>
          </a:p>
          <a:p>
            <a:pPr lvl="0"/>
            <a:r>
              <a:rPr lang="en-GB" sz="2400" b="1" dirty="0"/>
              <a:t>Pre-test </a:t>
            </a:r>
            <a:endParaRPr lang="sv-FI" sz="2400" b="1" dirty="0"/>
          </a:p>
        </p:txBody>
      </p:sp>
    </p:spTree>
    <p:extLst>
      <p:ext uri="{BB962C8B-B14F-4D97-AF65-F5344CB8AC3E}">
        <p14:creationId xmlns:p14="http://schemas.microsoft.com/office/powerpoint/2010/main" val="20634602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2005" y="2349386"/>
            <a:ext cx="9089390" cy="2462213"/>
          </a:xfrm>
        </p:spPr>
        <p:txBody>
          <a:bodyPr/>
          <a:lstStyle/>
          <a:p>
            <a:pPr algn="ctr"/>
            <a:r>
              <a:rPr lang="sv-FI" sz="4000" b="1" dirty="0"/>
              <a:t>Training and workshops</a:t>
            </a:r>
            <a:br>
              <a:rPr lang="sv-FI" sz="4000" b="1" dirty="0"/>
            </a:br>
            <a:r>
              <a:rPr lang="sv-FI" sz="4000" b="1" dirty="0"/>
              <a:t> Hands-on </a:t>
            </a:r>
            <a:r>
              <a:rPr lang="sv-FI" sz="4000" b="1" dirty="0" err="1"/>
              <a:t>practices</a:t>
            </a:r>
            <a:r>
              <a:rPr lang="sv-FI" sz="4000" b="1" dirty="0"/>
              <a:t> for </a:t>
            </a:r>
            <a:r>
              <a:rPr lang="sv-FI" sz="4000" b="1" dirty="0" err="1"/>
              <a:t>each</a:t>
            </a:r>
            <a:r>
              <a:rPr lang="sv-FI" sz="4000" b="1" dirty="0"/>
              <a:t> </a:t>
            </a:r>
            <a:r>
              <a:rPr lang="sv-FI" sz="4000" b="1" dirty="0" err="1"/>
              <a:t>skill</a:t>
            </a:r>
            <a:br>
              <a:rPr lang="sv-FI" sz="4000" b="1" dirty="0"/>
            </a:br>
            <a:br>
              <a:rPr lang="sv-FI" sz="4000" b="1" dirty="0"/>
            </a:br>
            <a:r>
              <a:rPr lang="sv-FI" sz="4000" b="1" dirty="0"/>
              <a:t>(Before </a:t>
            </a:r>
            <a:r>
              <a:rPr lang="sv-FI" sz="4000" b="1" dirty="0" err="1"/>
              <a:t>each</a:t>
            </a:r>
            <a:r>
              <a:rPr lang="sv-FI" sz="4000" b="1" dirty="0"/>
              <a:t> workshop)</a:t>
            </a:r>
          </a:p>
        </p:txBody>
      </p:sp>
    </p:spTree>
    <p:extLst>
      <p:ext uri="{BB962C8B-B14F-4D97-AF65-F5344CB8AC3E}">
        <p14:creationId xmlns:p14="http://schemas.microsoft.com/office/powerpoint/2010/main" val="8007114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50900" y="1343025"/>
            <a:ext cx="9089390" cy="984885"/>
          </a:xfrm>
        </p:spPr>
        <p:txBody>
          <a:bodyPr/>
          <a:lstStyle/>
          <a:p>
            <a:pPr algn="ctr"/>
            <a:r>
              <a:rPr lang="sv-FI" sz="3200" b="1" dirty="0"/>
              <a:t>Workshop 1: </a:t>
            </a:r>
            <a:r>
              <a:rPr lang="en-GB" sz="3200" b="1" dirty="0"/>
              <a:t>Basic life support cardiac and pulmonary arrest/ management of choking (USB)</a:t>
            </a:r>
            <a:endParaRPr lang="sv-FI" sz="3200" b="1" dirty="0"/>
          </a:p>
        </p:txBody>
      </p:sp>
      <p:sp>
        <p:nvSpPr>
          <p:cNvPr id="4" name="Rectangle 3"/>
          <p:cNvSpPr/>
          <p:nvPr/>
        </p:nvSpPr>
        <p:spPr>
          <a:xfrm>
            <a:off x="1003300" y="3171825"/>
            <a:ext cx="838200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sv-FI" sz="2000" dirty="0"/>
              <a:t>Some hands-on </a:t>
            </a:r>
            <a:r>
              <a:rPr lang="sv-FI" sz="2000" dirty="0" err="1"/>
              <a:t>practices</a:t>
            </a:r>
            <a:endParaRPr lang="sv-FI" sz="2000" dirty="0"/>
          </a:p>
          <a:p>
            <a:pPr marL="514350" indent="-514350">
              <a:buFont typeface="+mj-lt"/>
              <a:buAutoNum type="arabicPeriod"/>
            </a:pPr>
            <a:r>
              <a:rPr lang="sv-FI" sz="2000" b="1" dirty="0"/>
              <a:t>Basic </a:t>
            </a:r>
            <a:r>
              <a:rPr lang="sv-FI" sz="2000" b="1" dirty="0" err="1"/>
              <a:t>life</a:t>
            </a:r>
            <a:r>
              <a:rPr lang="sv-FI" sz="2000" b="1" dirty="0"/>
              <a:t> support for </a:t>
            </a:r>
            <a:r>
              <a:rPr lang="sv-FI" sz="2000" b="1" dirty="0" err="1"/>
              <a:t>cardiac</a:t>
            </a:r>
            <a:r>
              <a:rPr lang="sv-FI" sz="2000" b="1" dirty="0"/>
              <a:t> and </a:t>
            </a:r>
            <a:r>
              <a:rPr lang="sv-FI" sz="2000" b="1" dirty="0" err="1"/>
              <a:t>pulmonary</a:t>
            </a:r>
            <a:r>
              <a:rPr lang="sv-FI" sz="2000" b="1" dirty="0"/>
              <a:t> arrest</a:t>
            </a:r>
            <a:r>
              <a:rPr lang="sv-FI" sz="2000" dirty="0"/>
              <a:t>: try to </a:t>
            </a:r>
            <a:r>
              <a:rPr lang="sv-FI" sz="2000" dirty="0" err="1"/>
              <a:t>wake</a:t>
            </a:r>
            <a:r>
              <a:rPr lang="sv-FI" sz="2000" dirty="0"/>
              <a:t>, </a:t>
            </a:r>
            <a:r>
              <a:rPr lang="sv-FI" sz="2000" dirty="0" err="1"/>
              <a:t>turn</a:t>
            </a:r>
            <a:r>
              <a:rPr lang="sv-FI" sz="2000" dirty="0"/>
              <a:t> position to back, </a:t>
            </a:r>
            <a:r>
              <a:rPr lang="sv-FI" sz="2000" dirty="0" err="1"/>
              <a:t>open</a:t>
            </a:r>
            <a:r>
              <a:rPr lang="sv-FI" sz="2000" dirty="0"/>
              <a:t> </a:t>
            </a:r>
            <a:r>
              <a:rPr lang="sv-FI" sz="2000" dirty="0" err="1"/>
              <a:t>airways</a:t>
            </a:r>
            <a:r>
              <a:rPr lang="sv-FI" sz="2000" dirty="0"/>
              <a:t>, check for </a:t>
            </a:r>
            <a:r>
              <a:rPr lang="sv-FI" sz="2000" dirty="0" err="1"/>
              <a:t>airflow</a:t>
            </a:r>
            <a:r>
              <a:rPr lang="sv-FI" sz="2000" dirty="0"/>
              <a:t> and </a:t>
            </a:r>
            <a:r>
              <a:rPr lang="sv-FI" sz="2000" dirty="0" err="1"/>
              <a:t>respiratory</a:t>
            </a:r>
            <a:r>
              <a:rPr lang="sv-FI" sz="2000" dirty="0"/>
              <a:t> </a:t>
            </a:r>
            <a:r>
              <a:rPr lang="sv-FI" sz="2000" dirty="0" err="1"/>
              <a:t>movements</a:t>
            </a:r>
            <a:r>
              <a:rPr lang="sv-FI" sz="2000" dirty="0"/>
              <a:t>, </a:t>
            </a:r>
            <a:r>
              <a:rPr lang="sv-FI" sz="2000" dirty="0" err="1"/>
              <a:t>breathing</a:t>
            </a:r>
            <a:r>
              <a:rPr lang="sv-FI" sz="2000" dirty="0"/>
              <a:t> and </a:t>
            </a:r>
            <a:r>
              <a:rPr lang="sv-FI" sz="2000" dirty="0" err="1"/>
              <a:t>pulse</a:t>
            </a:r>
            <a:r>
              <a:rPr lang="sv-FI" sz="2000" dirty="0"/>
              <a:t>, call for </a:t>
            </a:r>
            <a:r>
              <a:rPr lang="sv-FI" sz="2000" dirty="0" err="1"/>
              <a:t>additional</a:t>
            </a:r>
            <a:r>
              <a:rPr lang="sv-FI" sz="2000" dirty="0"/>
              <a:t> </a:t>
            </a:r>
            <a:r>
              <a:rPr lang="sv-FI" sz="2000" dirty="0" err="1"/>
              <a:t>help</a:t>
            </a:r>
            <a:r>
              <a:rPr lang="sv-FI" sz="2000" dirty="0"/>
              <a:t>, </a:t>
            </a:r>
            <a:r>
              <a:rPr lang="sv-FI" sz="2000" dirty="0" err="1"/>
              <a:t>chest</a:t>
            </a:r>
            <a:r>
              <a:rPr lang="sv-FI" sz="2000" dirty="0"/>
              <a:t> </a:t>
            </a:r>
            <a:r>
              <a:rPr lang="sv-FI" sz="2000" dirty="0" err="1"/>
              <a:t>compressions</a:t>
            </a:r>
            <a:r>
              <a:rPr lang="sv-FI" sz="2000" dirty="0"/>
              <a:t>, </a:t>
            </a:r>
            <a:r>
              <a:rPr lang="sv-FI" sz="2000" dirty="0" err="1"/>
              <a:t>rescue</a:t>
            </a:r>
            <a:r>
              <a:rPr lang="sv-FI" sz="2000" dirty="0"/>
              <a:t> </a:t>
            </a:r>
            <a:r>
              <a:rPr lang="sv-FI" sz="2000" dirty="0" err="1"/>
              <a:t>breaths</a:t>
            </a:r>
            <a:r>
              <a:rPr lang="sv-FI" sz="2000" dirty="0"/>
              <a:t>, </a:t>
            </a:r>
            <a:r>
              <a:rPr lang="sv-FI" sz="2000" dirty="0" err="1"/>
              <a:t>use</a:t>
            </a:r>
            <a:r>
              <a:rPr lang="sv-FI" sz="2000" dirty="0"/>
              <a:t> an </a:t>
            </a:r>
            <a:r>
              <a:rPr lang="sv-FI" sz="2000" dirty="0" err="1"/>
              <a:t>automated</a:t>
            </a:r>
            <a:r>
              <a:rPr lang="sv-FI" sz="2000" dirty="0"/>
              <a:t> </a:t>
            </a:r>
            <a:r>
              <a:rPr lang="sv-FI" sz="2000" dirty="0" err="1"/>
              <a:t>external</a:t>
            </a:r>
            <a:r>
              <a:rPr lang="sv-FI" sz="2000" dirty="0"/>
              <a:t> defibrillator (?), </a:t>
            </a:r>
            <a:r>
              <a:rPr lang="sv-FI" sz="2000" dirty="0" err="1"/>
              <a:t>continue</a:t>
            </a:r>
            <a:r>
              <a:rPr lang="sv-FI" sz="2000" dirty="0"/>
              <a:t> CPR </a:t>
            </a:r>
            <a:r>
              <a:rPr lang="sv-FI" sz="2000" dirty="0" err="1"/>
              <a:t>until</a:t>
            </a:r>
            <a:r>
              <a:rPr lang="sv-FI" sz="2000" dirty="0"/>
              <a:t> </a:t>
            </a:r>
            <a:r>
              <a:rPr lang="sv-FI" sz="2000" dirty="0" err="1"/>
              <a:t>additional</a:t>
            </a:r>
            <a:r>
              <a:rPr lang="sv-FI" sz="2000" dirty="0"/>
              <a:t> </a:t>
            </a:r>
            <a:r>
              <a:rPr lang="sv-FI" sz="2000" dirty="0" err="1"/>
              <a:t>help</a:t>
            </a:r>
            <a:r>
              <a:rPr lang="sv-FI" sz="2000" dirty="0"/>
              <a:t> </a:t>
            </a:r>
            <a:r>
              <a:rPr lang="sv-FI" sz="2000" dirty="0" err="1"/>
              <a:t>arrives</a:t>
            </a:r>
            <a:endParaRPr lang="sv-FI" sz="2000" dirty="0"/>
          </a:p>
          <a:p>
            <a:pPr marL="514350" indent="-514350">
              <a:buFont typeface="+mj-lt"/>
              <a:buAutoNum type="arabicPeriod"/>
            </a:pPr>
            <a:endParaRPr lang="sv-FI" sz="2000" dirty="0"/>
          </a:p>
          <a:p>
            <a:pPr marL="514350" indent="-514350">
              <a:buFont typeface="+mj-lt"/>
              <a:buAutoNum type="arabicPeriod"/>
            </a:pPr>
            <a:r>
              <a:rPr lang="sv-FI" sz="2000" b="1" dirty="0"/>
              <a:t>Management </a:t>
            </a:r>
            <a:r>
              <a:rPr lang="sv-FI" sz="2000" b="1" dirty="0" err="1"/>
              <a:t>of</a:t>
            </a:r>
            <a:r>
              <a:rPr lang="sv-FI" sz="2000" b="1" dirty="0"/>
              <a:t> </a:t>
            </a:r>
            <a:r>
              <a:rPr lang="sv-FI" sz="2000" b="1" dirty="0" err="1"/>
              <a:t>choking</a:t>
            </a:r>
            <a:r>
              <a:rPr lang="sv-FI" sz="2000" dirty="0"/>
              <a:t>: </a:t>
            </a:r>
            <a:r>
              <a:rPr lang="sv-FI" sz="2000" dirty="0" err="1"/>
              <a:t>Asses</a:t>
            </a:r>
            <a:r>
              <a:rPr lang="sv-FI" sz="2000" dirty="0"/>
              <a:t> the situation, strike </a:t>
            </a:r>
            <a:r>
              <a:rPr lang="sv-FI" sz="2000" dirty="0" err="1"/>
              <a:t>with</a:t>
            </a:r>
            <a:r>
              <a:rPr lang="sv-FI" sz="2000" dirty="0"/>
              <a:t> palm </a:t>
            </a:r>
            <a:r>
              <a:rPr lang="sv-FI" sz="2000" dirty="0" err="1"/>
              <a:t>of</a:t>
            </a:r>
            <a:r>
              <a:rPr lang="sv-FI" sz="2000" dirty="0"/>
              <a:t> the hand, ask to </a:t>
            </a:r>
            <a:r>
              <a:rPr lang="sv-FI" sz="2000" dirty="0" err="1"/>
              <a:t>coughf</a:t>
            </a:r>
            <a:r>
              <a:rPr lang="sv-FI" sz="2000" dirty="0"/>
              <a:t>, </a:t>
            </a:r>
            <a:r>
              <a:rPr lang="sv-FI" sz="2000" dirty="0" err="1"/>
              <a:t>perform</a:t>
            </a:r>
            <a:r>
              <a:rPr lang="sv-FI" sz="2000" dirty="0"/>
              <a:t> the </a:t>
            </a:r>
            <a:r>
              <a:rPr lang="sv-FI" sz="2000" dirty="0" err="1"/>
              <a:t>heimlich</a:t>
            </a:r>
            <a:r>
              <a:rPr lang="sv-FI" sz="2000" dirty="0"/>
              <a:t> </a:t>
            </a:r>
            <a:r>
              <a:rPr lang="sv-FI" sz="2000" dirty="0" err="1"/>
              <a:t>maneuver</a:t>
            </a:r>
            <a:r>
              <a:rPr lang="sv-FI" sz="2000" dirty="0"/>
              <a:t>, </a:t>
            </a:r>
            <a:r>
              <a:rPr lang="en-US" sz="2000" dirty="0"/>
              <a:t>place the patient in a lying position and apply pressure to the chest as in CPR, continue with CPR and wait for additional help, prepare for intubation/</a:t>
            </a:r>
            <a:r>
              <a:rPr lang="en-US" sz="2000" dirty="0" err="1"/>
              <a:t>tracheostomia</a:t>
            </a:r>
            <a:endParaRPr lang="sv-FI" sz="2000" dirty="0"/>
          </a:p>
        </p:txBody>
      </p:sp>
    </p:spTree>
    <p:extLst>
      <p:ext uri="{BB962C8B-B14F-4D97-AF65-F5344CB8AC3E}">
        <p14:creationId xmlns:p14="http://schemas.microsoft.com/office/powerpoint/2010/main" val="11012299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9900" y="1266825"/>
            <a:ext cx="10003790" cy="984885"/>
          </a:xfrm>
        </p:spPr>
        <p:txBody>
          <a:bodyPr/>
          <a:lstStyle/>
          <a:p>
            <a:r>
              <a:rPr lang="sv-FI" sz="3200" b="1" dirty="0"/>
              <a:t>Workshop 2: </a:t>
            </a:r>
            <a:r>
              <a:rPr lang="en-GB" sz="3200" b="1" dirty="0"/>
              <a:t>Bleeding (USB)/ First aid in chest injury (ABO)</a:t>
            </a:r>
            <a:endParaRPr lang="sv-FI" sz="32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69900" y="1952625"/>
            <a:ext cx="9372600" cy="3970318"/>
          </a:xfrm>
        </p:spPr>
        <p:txBody>
          <a:bodyPr/>
          <a:lstStyle/>
          <a:p>
            <a:pPr algn="just"/>
            <a:r>
              <a:rPr lang="sv-FI" sz="2400" dirty="0">
                <a:solidFill>
                  <a:schemeClr val="tx1"/>
                </a:solidFill>
              </a:rPr>
              <a:t>Some hands-on </a:t>
            </a:r>
            <a:r>
              <a:rPr lang="sv-FI" sz="2400" dirty="0" err="1">
                <a:solidFill>
                  <a:schemeClr val="tx1"/>
                </a:solidFill>
              </a:rPr>
              <a:t>practices</a:t>
            </a:r>
            <a:r>
              <a:rPr lang="sv-FI" sz="2400" dirty="0">
                <a:solidFill>
                  <a:schemeClr val="tx1"/>
                </a:solidFill>
              </a:rPr>
              <a:t>: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sv-FI" sz="2400" b="1" dirty="0">
                <a:solidFill>
                  <a:schemeClr val="tx1"/>
                </a:solidFill>
              </a:rPr>
              <a:t>Bleeding </a:t>
            </a:r>
            <a:r>
              <a:rPr lang="sv-FI" sz="2400" b="1" dirty="0" err="1">
                <a:solidFill>
                  <a:schemeClr val="tx1"/>
                </a:solidFill>
              </a:rPr>
              <a:t>control</a:t>
            </a:r>
            <a:r>
              <a:rPr lang="sv-FI" sz="2400" b="1" dirty="0">
                <a:solidFill>
                  <a:schemeClr val="tx1"/>
                </a:solidFill>
              </a:rPr>
              <a:t>: </a:t>
            </a:r>
            <a:r>
              <a:rPr lang="sv-FI" sz="2400" dirty="0" err="1">
                <a:solidFill>
                  <a:schemeClr val="tx1"/>
                </a:solidFill>
              </a:rPr>
              <a:t>direct</a:t>
            </a:r>
            <a:r>
              <a:rPr lang="sv-FI" sz="2400" dirty="0">
                <a:solidFill>
                  <a:schemeClr val="tx1"/>
                </a:solidFill>
              </a:rPr>
              <a:t> </a:t>
            </a:r>
            <a:r>
              <a:rPr lang="sv-FI" sz="2400" dirty="0" err="1">
                <a:solidFill>
                  <a:schemeClr val="tx1"/>
                </a:solidFill>
              </a:rPr>
              <a:t>pressure</a:t>
            </a:r>
            <a:r>
              <a:rPr lang="sv-FI" sz="2400" dirty="0">
                <a:solidFill>
                  <a:schemeClr val="tx1"/>
                </a:solidFill>
              </a:rPr>
              <a:t> </a:t>
            </a:r>
            <a:r>
              <a:rPr lang="sv-FI" sz="2400" dirty="0" err="1">
                <a:solidFill>
                  <a:schemeClr val="tx1"/>
                </a:solidFill>
              </a:rPr>
              <a:t>with</a:t>
            </a:r>
            <a:r>
              <a:rPr lang="sv-FI" sz="2400" dirty="0">
                <a:solidFill>
                  <a:schemeClr val="tx1"/>
                </a:solidFill>
              </a:rPr>
              <a:t> hands, r</a:t>
            </a:r>
            <a:r>
              <a:rPr lang="en-US" sz="2400" dirty="0" err="1">
                <a:solidFill>
                  <a:schemeClr val="tx1"/>
                </a:solidFill>
              </a:rPr>
              <a:t>aise</a:t>
            </a:r>
            <a:r>
              <a:rPr lang="en-US" sz="2400" dirty="0">
                <a:solidFill>
                  <a:schemeClr val="tx1"/>
                </a:solidFill>
              </a:rPr>
              <a:t> the bleeding extremities above the heart,</a:t>
            </a:r>
            <a:r>
              <a:rPr lang="sv-FI" sz="2400" dirty="0">
                <a:solidFill>
                  <a:schemeClr val="tx1"/>
                </a:solidFill>
              </a:rPr>
              <a:t> </a:t>
            </a:r>
            <a:r>
              <a:rPr lang="sv-FI" sz="2400" dirty="0" err="1">
                <a:solidFill>
                  <a:schemeClr val="tx1"/>
                </a:solidFill>
              </a:rPr>
              <a:t>use</a:t>
            </a:r>
            <a:r>
              <a:rPr lang="sv-FI" sz="2400" dirty="0">
                <a:solidFill>
                  <a:schemeClr val="tx1"/>
                </a:solidFill>
              </a:rPr>
              <a:t> </a:t>
            </a:r>
            <a:r>
              <a:rPr lang="sv-FI" sz="2400" dirty="0" err="1">
                <a:solidFill>
                  <a:schemeClr val="tx1"/>
                </a:solidFill>
              </a:rPr>
              <a:t>of</a:t>
            </a:r>
            <a:r>
              <a:rPr lang="sv-FI" sz="2400" dirty="0">
                <a:solidFill>
                  <a:schemeClr val="tx1"/>
                </a:solidFill>
              </a:rPr>
              <a:t> </a:t>
            </a:r>
            <a:r>
              <a:rPr lang="sv-FI" sz="2400" dirty="0" err="1">
                <a:solidFill>
                  <a:schemeClr val="tx1"/>
                </a:solidFill>
              </a:rPr>
              <a:t>pressure</a:t>
            </a:r>
            <a:r>
              <a:rPr lang="sv-FI" sz="2400" dirty="0">
                <a:solidFill>
                  <a:schemeClr val="tx1"/>
                </a:solidFill>
              </a:rPr>
              <a:t>-dressing/ </a:t>
            </a:r>
            <a:r>
              <a:rPr lang="sv-FI" sz="2400" dirty="0" err="1">
                <a:solidFill>
                  <a:schemeClr val="tx1"/>
                </a:solidFill>
              </a:rPr>
              <a:t>pressure</a:t>
            </a:r>
            <a:r>
              <a:rPr lang="sv-FI" sz="2400" dirty="0">
                <a:solidFill>
                  <a:schemeClr val="tx1"/>
                </a:solidFill>
              </a:rPr>
              <a:t> </a:t>
            </a:r>
            <a:r>
              <a:rPr lang="sv-FI" sz="2400" dirty="0" err="1">
                <a:solidFill>
                  <a:schemeClr val="tx1"/>
                </a:solidFill>
              </a:rPr>
              <a:t>points</a:t>
            </a:r>
            <a:r>
              <a:rPr lang="sv-FI" sz="2400" dirty="0">
                <a:solidFill>
                  <a:schemeClr val="tx1"/>
                </a:solidFill>
              </a:rPr>
              <a:t> and </a:t>
            </a:r>
            <a:r>
              <a:rPr lang="sv-FI" sz="2400" dirty="0" err="1">
                <a:solidFill>
                  <a:schemeClr val="tx1"/>
                </a:solidFill>
              </a:rPr>
              <a:t>use</a:t>
            </a:r>
            <a:r>
              <a:rPr lang="sv-FI" sz="2400" dirty="0">
                <a:solidFill>
                  <a:schemeClr val="tx1"/>
                </a:solidFill>
              </a:rPr>
              <a:t> </a:t>
            </a:r>
            <a:r>
              <a:rPr lang="sv-FI" sz="2400" dirty="0" err="1">
                <a:solidFill>
                  <a:schemeClr val="tx1"/>
                </a:solidFill>
              </a:rPr>
              <a:t>of</a:t>
            </a:r>
            <a:r>
              <a:rPr lang="sv-FI" sz="2400" dirty="0">
                <a:solidFill>
                  <a:schemeClr val="tx1"/>
                </a:solidFill>
              </a:rPr>
              <a:t> a tourniquet/ </a:t>
            </a:r>
            <a:r>
              <a:rPr lang="sv-FI" sz="2400" dirty="0" err="1">
                <a:solidFill>
                  <a:schemeClr val="tx1"/>
                </a:solidFill>
              </a:rPr>
              <a:t>wound</a:t>
            </a:r>
            <a:r>
              <a:rPr lang="sv-FI" sz="2400" dirty="0">
                <a:solidFill>
                  <a:schemeClr val="tx1"/>
                </a:solidFill>
              </a:rPr>
              <a:t> </a:t>
            </a:r>
            <a:r>
              <a:rPr lang="sv-FI" sz="2400" dirty="0" err="1">
                <a:solidFill>
                  <a:schemeClr val="tx1"/>
                </a:solidFill>
              </a:rPr>
              <a:t>packing</a:t>
            </a:r>
            <a:r>
              <a:rPr lang="sv-FI" sz="2400" dirty="0">
                <a:solidFill>
                  <a:schemeClr val="tx1"/>
                </a:solidFill>
              </a:rPr>
              <a:t>, </a:t>
            </a:r>
            <a:r>
              <a:rPr lang="sv-FI" sz="2400" dirty="0" err="1">
                <a:solidFill>
                  <a:schemeClr val="tx1"/>
                </a:solidFill>
              </a:rPr>
              <a:t>prevent</a:t>
            </a:r>
            <a:r>
              <a:rPr lang="sv-FI" sz="2400" dirty="0">
                <a:solidFill>
                  <a:schemeClr val="tx1"/>
                </a:solidFill>
              </a:rPr>
              <a:t> </a:t>
            </a:r>
            <a:r>
              <a:rPr lang="sv-FI" sz="2400" dirty="0" err="1">
                <a:solidFill>
                  <a:schemeClr val="tx1"/>
                </a:solidFill>
              </a:rPr>
              <a:t>hypothermia</a:t>
            </a:r>
            <a:r>
              <a:rPr lang="sv-FI" sz="2400" dirty="0">
                <a:solidFill>
                  <a:schemeClr val="tx1"/>
                </a:solidFill>
              </a:rPr>
              <a:t>, </a:t>
            </a:r>
            <a:r>
              <a:rPr lang="sv-FI" sz="2400" dirty="0" err="1">
                <a:solidFill>
                  <a:schemeClr val="tx1"/>
                </a:solidFill>
              </a:rPr>
              <a:t>wait</a:t>
            </a:r>
            <a:r>
              <a:rPr lang="sv-FI" sz="2400" dirty="0">
                <a:solidFill>
                  <a:schemeClr val="tx1"/>
                </a:solidFill>
              </a:rPr>
              <a:t> for </a:t>
            </a:r>
            <a:r>
              <a:rPr lang="sv-FI" sz="2400" dirty="0" err="1">
                <a:solidFill>
                  <a:schemeClr val="tx1"/>
                </a:solidFill>
              </a:rPr>
              <a:t>additional</a:t>
            </a:r>
            <a:r>
              <a:rPr lang="sv-FI" sz="2400" dirty="0">
                <a:solidFill>
                  <a:schemeClr val="tx1"/>
                </a:solidFill>
              </a:rPr>
              <a:t> </a:t>
            </a:r>
            <a:r>
              <a:rPr lang="sv-FI" sz="2400" dirty="0" err="1">
                <a:solidFill>
                  <a:schemeClr val="tx1"/>
                </a:solidFill>
              </a:rPr>
              <a:t>help</a:t>
            </a:r>
            <a:endParaRPr lang="sv-FI" sz="2400" dirty="0">
              <a:solidFill>
                <a:schemeClr val="tx1"/>
              </a:solidFill>
            </a:endParaRPr>
          </a:p>
          <a:p>
            <a:pPr marL="514350" indent="-514350" algn="just">
              <a:buFont typeface="+mj-lt"/>
              <a:buAutoNum type="arabicPeriod"/>
            </a:pPr>
            <a:endParaRPr lang="sv-FI" sz="2400" dirty="0">
              <a:solidFill>
                <a:schemeClr val="tx1"/>
              </a:solidFill>
            </a:endParaRPr>
          </a:p>
          <a:p>
            <a:pPr marL="514350" indent="-514350" algn="just">
              <a:buFont typeface="+mj-lt"/>
              <a:buAutoNum type="arabicPeriod"/>
            </a:pPr>
            <a:r>
              <a:rPr lang="sv-FI" sz="2400" b="1" dirty="0" err="1">
                <a:solidFill>
                  <a:schemeClr val="tx1"/>
                </a:solidFill>
              </a:rPr>
              <a:t>First</a:t>
            </a:r>
            <a:r>
              <a:rPr lang="sv-FI" sz="2400" b="1" dirty="0">
                <a:solidFill>
                  <a:schemeClr val="tx1"/>
                </a:solidFill>
              </a:rPr>
              <a:t> </a:t>
            </a:r>
            <a:r>
              <a:rPr lang="sv-FI" sz="2400" b="1" dirty="0" err="1">
                <a:solidFill>
                  <a:schemeClr val="tx1"/>
                </a:solidFill>
              </a:rPr>
              <a:t>aid</a:t>
            </a:r>
            <a:r>
              <a:rPr lang="sv-FI" sz="2400" b="1" dirty="0">
                <a:solidFill>
                  <a:schemeClr val="tx1"/>
                </a:solidFill>
              </a:rPr>
              <a:t> for </a:t>
            </a:r>
            <a:r>
              <a:rPr lang="sv-FI" sz="2400" b="1" dirty="0" err="1">
                <a:solidFill>
                  <a:schemeClr val="tx1"/>
                </a:solidFill>
              </a:rPr>
              <a:t>chest</a:t>
            </a:r>
            <a:r>
              <a:rPr lang="sv-FI" sz="2400" b="1" dirty="0">
                <a:solidFill>
                  <a:schemeClr val="tx1"/>
                </a:solidFill>
              </a:rPr>
              <a:t> </a:t>
            </a:r>
            <a:r>
              <a:rPr lang="sv-FI" sz="2400" b="1" dirty="0" err="1">
                <a:solidFill>
                  <a:schemeClr val="tx1"/>
                </a:solidFill>
              </a:rPr>
              <a:t>injury</a:t>
            </a:r>
            <a:r>
              <a:rPr lang="sv-FI" sz="2400" b="1" dirty="0">
                <a:solidFill>
                  <a:schemeClr val="tx1"/>
                </a:solidFill>
              </a:rPr>
              <a:t>: </a:t>
            </a:r>
            <a:r>
              <a:rPr lang="sv-FI" sz="2400" dirty="0">
                <a:solidFill>
                  <a:schemeClr val="tx1"/>
                </a:solidFill>
              </a:rPr>
              <a:t>Quick transport to hospital (call </a:t>
            </a:r>
            <a:r>
              <a:rPr lang="sv-FI" sz="2400" dirty="0" err="1">
                <a:solidFill>
                  <a:schemeClr val="tx1"/>
                </a:solidFill>
              </a:rPr>
              <a:t>additional</a:t>
            </a:r>
            <a:r>
              <a:rPr lang="sv-FI" sz="2400" dirty="0">
                <a:solidFill>
                  <a:schemeClr val="tx1"/>
                </a:solidFill>
              </a:rPr>
              <a:t> </a:t>
            </a:r>
            <a:r>
              <a:rPr lang="sv-FI" sz="2400" dirty="0" err="1">
                <a:solidFill>
                  <a:schemeClr val="tx1"/>
                </a:solidFill>
              </a:rPr>
              <a:t>help</a:t>
            </a:r>
            <a:r>
              <a:rPr lang="sv-FI" sz="2400" dirty="0">
                <a:solidFill>
                  <a:schemeClr val="tx1"/>
                </a:solidFill>
              </a:rPr>
              <a:t>), </a:t>
            </a:r>
            <a:r>
              <a:rPr lang="sv-FI" sz="2400" dirty="0" err="1">
                <a:solidFill>
                  <a:schemeClr val="tx1"/>
                </a:solidFill>
              </a:rPr>
              <a:t>while</a:t>
            </a:r>
            <a:r>
              <a:rPr lang="sv-FI" sz="2400" dirty="0">
                <a:solidFill>
                  <a:schemeClr val="tx1"/>
                </a:solidFill>
              </a:rPr>
              <a:t> </a:t>
            </a:r>
            <a:r>
              <a:rPr lang="sv-FI" sz="2400" dirty="0" err="1">
                <a:solidFill>
                  <a:schemeClr val="tx1"/>
                </a:solidFill>
              </a:rPr>
              <a:t>wating</a:t>
            </a:r>
            <a:r>
              <a:rPr lang="sv-FI" sz="2400" dirty="0">
                <a:solidFill>
                  <a:schemeClr val="tx1"/>
                </a:solidFill>
              </a:rPr>
              <a:t> </a:t>
            </a:r>
            <a:r>
              <a:rPr lang="sv-FI" sz="2400" dirty="0" err="1">
                <a:solidFill>
                  <a:schemeClr val="tx1"/>
                </a:solidFill>
              </a:rPr>
              <a:t>undress</a:t>
            </a:r>
            <a:r>
              <a:rPr lang="sv-FI" sz="2400" dirty="0">
                <a:solidFill>
                  <a:schemeClr val="tx1"/>
                </a:solidFill>
              </a:rPr>
              <a:t> patient, </a:t>
            </a:r>
            <a:r>
              <a:rPr lang="sv-FI" sz="2400" dirty="0" err="1">
                <a:solidFill>
                  <a:schemeClr val="tx1"/>
                </a:solidFill>
              </a:rPr>
              <a:t>chech</a:t>
            </a:r>
            <a:r>
              <a:rPr lang="sv-FI" sz="2400" dirty="0">
                <a:solidFill>
                  <a:schemeClr val="tx1"/>
                </a:solidFill>
              </a:rPr>
              <a:t> </a:t>
            </a:r>
            <a:r>
              <a:rPr lang="sv-FI" sz="2400" dirty="0" err="1">
                <a:solidFill>
                  <a:schemeClr val="tx1"/>
                </a:solidFill>
              </a:rPr>
              <a:t>injury</a:t>
            </a:r>
            <a:r>
              <a:rPr lang="sv-FI" sz="2400" dirty="0">
                <a:solidFill>
                  <a:schemeClr val="tx1"/>
                </a:solidFill>
              </a:rPr>
              <a:t> status, </a:t>
            </a:r>
            <a:r>
              <a:rPr lang="sv-FI" sz="2400" dirty="0" err="1">
                <a:solidFill>
                  <a:schemeClr val="tx1"/>
                </a:solidFill>
              </a:rPr>
              <a:t>add</a:t>
            </a:r>
            <a:r>
              <a:rPr lang="sv-FI" sz="2400" dirty="0">
                <a:solidFill>
                  <a:schemeClr val="tx1"/>
                </a:solidFill>
              </a:rPr>
              <a:t> extra </a:t>
            </a:r>
            <a:r>
              <a:rPr lang="sv-FI" sz="2400" dirty="0" err="1">
                <a:solidFill>
                  <a:schemeClr val="tx1"/>
                </a:solidFill>
              </a:rPr>
              <a:t>ogyxen</a:t>
            </a:r>
            <a:r>
              <a:rPr lang="sv-FI" sz="2400" dirty="0">
                <a:solidFill>
                  <a:schemeClr val="tx1"/>
                </a:solidFill>
              </a:rPr>
              <a:t>, IV, pain killer </a:t>
            </a:r>
            <a:r>
              <a:rPr lang="sv-FI" sz="2400" dirty="0" err="1">
                <a:solidFill>
                  <a:schemeClr val="tx1"/>
                </a:solidFill>
              </a:rPr>
              <a:t>medication</a:t>
            </a:r>
            <a:endParaRPr lang="sv-FI" sz="2400" dirty="0">
              <a:solidFill>
                <a:schemeClr val="tx1"/>
              </a:solidFill>
            </a:endParaRPr>
          </a:p>
          <a:p>
            <a:pPr algn="just"/>
            <a:r>
              <a:rPr lang="sv-FI" sz="2400" dirty="0" err="1">
                <a:solidFill>
                  <a:schemeClr val="tx1"/>
                </a:solidFill>
              </a:rPr>
              <a:t>Penetrating</a:t>
            </a:r>
            <a:r>
              <a:rPr lang="sv-FI" sz="2400" dirty="0">
                <a:solidFill>
                  <a:schemeClr val="tx1"/>
                </a:solidFill>
              </a:rPr>
              <a:t> </a:t>
            </a:r>
            <a:r>
              <a:rPr lang="sv-FI" sz="2400" dirty="0" err="1">
                <a:solidFill>
                  <a:schemeClr val="tx1"/>
                </a:solidFill>
              </a:rPr>
              <a:t>injury</a:t>
            </a:r>
            <a:r>
              <a:rPr lang="sv-FI" sz="2400" dirty="0">
                <a:solidFill>
                  <a:schemeClr val="tx1"/>
                </a:solidFill>
              </a:rPr>
              <a:t>: </a:t>
            </a:r>
            <a:r>
              <a:rPr lang="sv-FI" sz="2400" dirty="0" err="1">
                <a:solidFill>
                  <a:schemeClr val="tx1"/>
                </a:solidFill>
              </a:rPr>
              <a:t>turn</a:t>
            </a:r>
            <a:r>
              <a:rPr lang="sv-FI" sz="2400" dirty="0">
                <a:solidFill>
                  <a:schemeClr val="tx1"/>
                </a:solidFill>
              </a:rPr>
              <a:t> patient </a:t>
            </a:r>
            <a:r>
              <a:rPr lang="sv-FI" sz="2400" dirty="0" err="1">
                <a:solidFill>
                  <a:schemeClr val="tx1"/>
                </a:solidFill>
              </a:rPr>
              <a:t>into</a:t>
            </a:r>
            <a:r>
              <a:rPr lang="sv-FI" sz="2400" dirty="0">
                <a:solidFill>
                  <a:schemeClr val="tx1"/>
                </a:solidFill>
              </a:rPr>
              <a:t> right position, </a:t>
            </a:r>
            <a:r>
              <a:rPr lang="sv-FI" sz="2400" dirty="0" err="1">
                <a:solidFill>
                  <a:schemeClr val="tx1"/>
                </a:solidFill>
              </a:rPr>
              <a:t>chest</a:t>
            </a:r>
            <a:r>
              <a:rPr lang="sv-FI" sz="2400" dirty="0">
                <a:solidFill>
                  <a:schemeClr val="tx1"/>
                </a:solidFill>
              </a:rPr>
              <a:t> </a:t>
            </a:r>
            <a:r>
              <a:rPr lang="sv-FI" sz="2400" dirty="0" err="1">
                <a:solidFill>
                  <a:schemeClr val="tx1"/>
                </a:solidFill>
              </a:rPr>
              <a:t>seal</a:t>
            </a:r>
            <a:endParaRPr lang="sv-FI" sz="2400" dirty="0">
              <a:solidFill>
                <a:schemeClr val="tx1"/>
              </a:solidFill>
            </a:endParaRPr>
          </a:p>
          <a:p>
            <a:endParaRPr lang="sv-FI" dirty="0"/>
          </a:p>
        </p:txBody>
      </p:sp>
    </p:spTree>
    <p:extLst>
      <p:ext uri="{BB962C8B-B14F-4D97-AF65-F5344CB8AC3E}">
        <p14:creationId xmlns:p14="http://schemas.microsoft.com/office/powerpoint/2010/main" val="8572291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400</TotalTime>
  <Words>829</Words>
  <Application>Microsoft Office PowerPoint</Application>
  <PresentationFormat>Özel</PresentationFormat>
  <Paragraphs>82</Paragraphs>
  <Slides>11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11</vt:i4>
      </vt:variant>
    </vt:vector>
  </HeadingPairs>
  <TitlesOfParts>
    <vt:vector size="16" baseType="lpstr">
      <vt:lpstr>Arial</vt:lpstr>
      <vt:lpstr>Calibri</vt:lpstr>
      <vt:lpstr>Comic Sans MS</vt:lpstr>
      <vt:lpstr>Times New Roman</vt:lpstr>
      <vt:lpstr>Office Theme</vt:lpstr>
      <vt:lpstr>PowerPoint Sunusu</vt:lpstr>
      <vt:lpstr>Planned program</vt:lpstr>
      <vt:lpstr>Scenario preparation</vt:lpstr>
      <vt:lpstr>Aim of the training</vt:lpstr>
      <vt:lpstr>Key skills</vt:lpstr>
      <vt:lpstr>VR/AR preparation (Continue with the other power point presentations related to creating a VR scenario and scritpwriting)</vt:lpstr>
      <vt:lpstr>Training and workshops  Hands-on practices for each skill  (Before each workshop)</vt:lpstr>
      <vt:lpstr>Workshop 1: Basic life support cardiac and pulmonary arrest/ management of choking (USB)</vt:lpstr>
      <vt:lpstr>Workshop 2: Bleeding (USB)/ First aid in chest injury (ABO)</vt:lpstr>
      <vt:lpstr>Workshop 3: First aid in abdominal injury (ABO)/ First aid in fractures (USB)  </vt:lpstr>
      <vt:lpstr>Workshop 4: First aid in case of seizure/ first aid in infection control measure (ABO)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AFETSABLON-08.11.24</dc:title>
  <dc:creator>user</dc:creator>
  <cp:lastModifiedBy>Selma Turan Kavradım</cp:lastModifiedBy>
  <cp:revision>47</cp:revision>
  <dcterms:created xsi:type="dcterms:W3CDTF">2024-11-21T16:56:41Z</dcterms:created>
  <dcterms:modified xsi:type="dcterms:W3CDTF">2025-03-13T09:46:51Z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2024-11-08T00:00:00Z</vt:filetime>
  </property>
  <property fmtid="{D5CDD505-2E9C-101B-9397-08002B2CF9AE}" pid="3" name="Creator">
    <vt:lpwstr>Adobe Illustrator 29.0 (Windows)</vt:lpwstr>
  </property>
  <property fmtid="{D5CDD505-2E9C-101B-9397-08002B2CF9AE}" pid="4" name="LastSaved">
    <vt:filetime>2024-11-21T00:00:00Z</vt:filetime>
  </property>
  <property fmtid="{D5CDD505-2E9C-101B-9397-08002B2CF9AE}" pid="5" name="Producer">
    <vt:lpwstr>Adobe PDF library 17.00</vt:lpwstr>
  </property>
</Properties>
</file>