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60" r:id="rId5"/>
    <p:sldId id="262" r:id="rId6"/>
    <p:sldId id="263" r:id="rId7"/>
    <p:sldId id="268" r:id="rId8"/>
    <p:sldId id="269" r:id="rId9"/>
    <p:sldId id="270" r:id="rId10"/>
    <p:sldId id="271" r:id="rId11"/>
    <p:sldId id="272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1DE4B-169B-E94A-8FFA-8BEDFD072DE1}" v="12" dt="2025-03-04T20:27:43.3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4"/>
  </p:normalViewPr>
  <p:slideViewPr>
    <p:cSldViewPr snapToGrid="0">
      <p:cViewPr varScale="1">
        <p:scale>
          <a:sx n="66" d="100"/>
          <a:sy n="66" d="100"/>
        </p:scale>
        <p:origin x="49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93585"/>
            <a:ext cx="4291965" cy="78105"/>
          </a:xfrm>
          <a:custGeom>
            <a:avLst/>
            <a:gdLst/>
            <a:ahLst/>
            <a:cxnLst/>
            <a:rect l="l" t="t" r="r" b="b"/>
            <a:pathLst>
              <a:path w="4291965" h="78105">
                <a:moveTo>
                  <a:pt x="4291787" y="0"/>
                </a:moveTo>
                <a:lnTo>
                  <a:pt x="0" y="0"/>
                </a:lnTo>
                <a:lnTo>
                  <a:pt x="0" y="77812"/>
                </a:lnTo>
                <a:lnTo>
                  <a:pt x="4291787" y="77812"/>
                </a:lnTo>
                <a:lnTo>
                  <a:pt x="4291787" y="0"/>
                </a:lnTo>
                <a:close/>
              </a:path>
            </a:pathLst>
          </a:custGeom>
          <a:solidFill>
            <a:srgbClr val="F8A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382512"/>
            <a:ext cx="10692383" cy="856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515748"/>
            <a:ext cx="10692383" cy="856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397015" y="793585"/>
            <a:ext cx="4293235" cy="78105"/>
          </a:xfrm>
          <a:custGeom>
            <a:avLst/>
            <a:gdLst/>
            <a:ahLst/>
            <a:cxnLst/>
            <a:rect l="l" t="t" r="r" b="b"/>
            <a:pathLst>
              <a:path w="4293234" h="78105">
                <a:moveTo>
                  <a:pt x="4293146" y="0"/>
                </a:moveTo>
                <a:lnTo>
                  <a:pt x="0" y="0"/>
                </a:lnTo>
                <a:lnTo>
                  <a:pt x="0" y="77812"/>
                </a:lnTo>
                <a:lnTo>
                  <a:pt x="4293146" y="77812"/>
                </a:lnTo>
                <a:lnTo>
                  <a:pt x="4293146" y="0"/>
                </a:lnTo>
                <a:close/>
              </a:path>
            </a:pathLst>
          </a:custGeom>
          <a:solidFill>
            <a:srgbClr val="EE7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97015" y="906805"/>
            <a:ext cx="4293235" cy="78105"/>
          </a:xfrm>
          <a:custGeom>
            <a:avLst/>
            <a:gdLst/>
            <a:ahLst/>
            <a:cxnLst/>
            <a:rect l="l" t="t" r="r" b="b"/>
            <a:pathLst>
              <a:path w="4293234" h="78105">
                <a:moveTo>
                  <a:pt x="4293146" y="0"/>
                </a:moveTo>
                <a:lnTo>
                  <a:pt x="0" y="0"/>
                </a:lnTo>
                <a:lnTo>
                  <a:pt x="0" y="77825"/>
                </a:lnTo>
                <a:lnTo>
                  <a:pt x="4293146" y="77825"/>
                </a:lnTo>
                <a:lnTo>
                  <a:pt x="4293146" y="0"/>
                </a:lnTo>
                <a:close/>
              </a:path>
            </a:pathLst>
          </a:custGeom>
          <a:solidFill>
            <a:srgbClr val="0B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906805"/>
            <a:ext cx="4291965" cy="78105"/>
          </a:xfrm>
          <a:custGeom>
            <a:avLst/>
            <a:gdLst/>
            <a:ahLst/>
            <a:cxnLst/>
            <a:rect l="l" t="t" r="r" b="b"/>
            <a:pathLst>
              <a:path w="4291965" h="78105">
                <a:moveTo>
                  <a:pt x="4291787" y="0"/>
                </a:moveTo>
                <a:lnTo>
                  <a:pt x="0" y="0"/>
                </a:lnTo>
                <a:lnTo>
                  <a:pt x="0" y="77825"/>
                </a:lnTo>
                <a:lnTo>
                  <a:pt x="4291787" y="77825"/>
                </a:lnTo>
                <a:lnTo>
                  <a:pt x="4291787" y="0"/>
                </a:lnTo>
                <a:close/>
              </a:path>
            </a:pathLst>
          </a:custGeom>
          <a:solidFill>
            <a:srgbClr val="104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821" y="226961"/>
            <a:ext cx="879294" cy="48916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74504" y="229705"/>
            <a:ext cx="911859" cy="4836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55912" y="6737037"/>
            <a:ext cx="830452" cy="58260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65855" y="761361"/>
            <a:ext cx="168694" cy="22354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66655" y="761361"/>
            <a:ext cx="165544" cy="22354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61551" y="791100"/>
            <a:ext cx="166001" cy="19776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64740" y="761356"/>
            <a:ext cx="194830" cy="22354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99536" y="761361"/>
            <a:ext cx="193548" cy="22354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63401" y="841156"/>
            <a:ext cx="107010" cy="6395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40438" y="761361"/>
            <a:ext cx="192811" cy="22354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74558" y="761362"/>
            <a:ext cx="191871" cy="22820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107752" y="761361"/>
            <a:ext cx="190626" cy="223545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4854467" y="638343"/>
            <a:ext cx="312420" cy="226695"/>
          </a:xfrm>
          <a:custGeom>
            <a:avLst/>
            <a:gdLst/>
            <a:ahLst/>
            <a:cxnLst/>
            <a:rect l="l" t="t" r="r" b="b"/>
            <a:pathLst>
              <a:path w="312420" h="226694">
                <a:moveTo>
                  <a:pt x="284317" y="0"/>
                </a:moveTo>
                <a:lnTo>
                  <a:pt x="239848" y="3525"/>
                </a:lnTo>
                <a:lnTo>
                  <a:pt x="183115" y="23103"/>
                </a:lnTo>
                <a:lnTo>
                  <a:pt x="120236" y="57333"/>
                </a:lnTo>
                <a:lnTo>
                  <a:pt x="63004" y="100341"/>
                </a:lnTo>
                <a:lnTo>
                  <a:pt x="21655" y="143838"/>
                </a:lnTo>
                <a:lnTo>
                  <a:pt x="0" y="182837"/>
                </a:lnTo>
                <a:lnTo>
                  <a:pt x="1847" y="212350"/>
                </a:lnTo>
                <a:lnTo>
                  <a:pt x="27935" y="226275"/>
                </a:lnTo>
                <a:lnTo>
                  <a:pt x="72403" y="222749"/>
                </a:lnTo>
                <a:lnTo>
                  <a:pt x="129132" y="203172"/>
                </a:lnTo>
                <a:lnTo>
                  <a:pt x="192004" y="168941"/>
                </a:lnTo>
                <a:lnTo>
                  <a:pt x="249241" y="125935"/>
                </a:lnTo>
                <a:lnTo>
                  <a:pt x="290591" y="82441"/>
                </a:lnTo>
                <a:lnTo>
                  <a:pt x="312247" y="43443"/>
                </a:lnTo>
                <a:lnTo>
                  <a:pt x="310406" y="13925"/>
                </a:lnTo>
                <a:lnTo>
                  <a:pt x="284317" y="0"/>
                </a:lnTo>
                <a:close/>
              </a:path>
            </a:pathLst>
          </a:custGeom>
          <a:solidFill>
            <a:srgbClr val="4242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08094" y="608130"/>
            <a:ext cx="203057" cy="21621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4609939" y="248592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236207" y="0"/>
                </a:moveTo>
                <a:lnTo>
                  <a:pt x="186530" y="705"/>
                </a:lnTo>
                <a:lnTo>
                  <a:pt x="138310" y="12686"/>
                </a:lnTo>
                <a:lnTo>
                  <a:pt x="95455" y="34568"/>
                </a:lnTo>
                <a:lnTo>
                  <a:pt x="59081" y="64905"/>
                </a:lnTo>
                <a:lnTo>
                  <a:pt x="30303" y="102248"/>
                </a:lnTo>
                <a:lnTo>
                  <a:pt x="10238" y="145150"/>
                </a:lnTo>
                <a:lnTo>
                  <a:pt x="0" y="192163"/>
                </a:lnTo>
                <a:lnTo>
                  <a:pt x="704" y="241840"/>
                </a:lnTo>
                <a:lnTo>
                  <a:pt x="12685" y="290059"/>
                </a:lnTo>
                <a:lnTo>
                  <a:pt x="34568" y="332913"/>
                </a:lnTo>
                <a:lnTo>
                  <a:pt x="64905" y="369284"/>
                </a:lnTo>
                <a:lnTo>
                  <a:pt x="102250" y="398059"/>
                </a:lnTo>
                <a:lnTo>
                  <a:pt x="145154" y="418122"/>
                </a:lnTo>
                <a:lnTo>
                  <a:pt x="192170" y="428359"/>
                </a:lnTo>
                <a:lnTo>
                  <a:pt x="241852" y="427653"/>
                </a:lnTo>
                <a:lnTo>
                  <a:pt x="290067" y="415673"/>
                </a:lnTo>
                <a:lnTo>
                  <a:pt x="332919" y="393792"/>
                </a:lnTo>
                <a:lnTo>
                  <a:pt x="369291" y="363457"/>
                </a:lnTo>
                <a:lnTo>
                  <a:pt x="398067" y="326115"/>
                </a:lnTo>
                <a:lnTo>
                  <a:pt x="418132" y="283214"/>
                </a:lnTo>
                <a:lnTo>
                  <a:pt x="428370" y="236199"/>
                </a:lnTo>
                <a:lnTo>
                  <a:pt x="427665" y="186518"/>
                </a:lnTo>
                <a:lnTo>
                  <a:pt x="415684" y="138299"/>
                </a:lnTo>
                <a:lnTo>
                  <a:pt x="393802" y="95445"/>
                </a:lnTo>
                <a:lnTo>
                  <a:pt x="363465" y="59074"/>
                </a:lnTo>
                <a:lnTo>
                  <a:pt x="326122" y="30299"/>
                </a:lnTo>
                <a:lnTo>
                  <a:pt x="283220" y="10236"/>
                </a:lnTo>
                <a:lnTo>
                  <a:pt x="236207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31754" y="270402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09">
                <a:moveTo>
                  <a:pt x="212145" y="0"/>
                </a:moveTo>
                <a:lnTo>
                  <a:pt x="167525" y="635"/>
                </a:lnTo>
                <a:lnTo>
                  <a:pt x="124218" y="11394"/>
                </a:lnTo>
                <a:lnTo>
                  <a:pt x="85729" y="31048"/>
                </a:lnTo>
                <a:lnTo>
                  <a:pt x="53060" y="58296"/>
                </a:lnTo>
                <a:lnTo>
                  <a:pt x="27215" y="91838"/>
                </a:lnTo>
                <a:lnTo>
                  <a:pt x="9194" y="130373"/>
                </a:lnTo>
                <a:lnTo>
                  <a:pt x="0" y="172600"/>
                </a:lnTo>
                <a:lnTo>
                  <a:pt x="635" y="217220"/>
                </a:lnTo>
                <a:lnTo>
                  <a:pt x="11394" y="260527"/>
                </a:lnTo>
                <a:lnTo>
                  <a:pt x="31048" y="299015"/>
                </a:lnTo>
                <a:lnTo>
                  <a:pt x="58296" y="331681"/>
                </a:lnTo>
                <a:lnTo>
                  <a:pt x="91838" y="357526"/>
                </a:lnTo>
                <a:lnTo>
                  <a:pt x="130373" y="375547"/>
                </a:lnTo>
                <a:lnTo>
                  <a:pt x="172600" y="384742"/>
                </a:lnTo>
                <a:lnTo>
                  <a:pt x="217220" y="384111"/>
                </a:lnTo>
                <a:lnTo>
                  <a:pt x="260527" y="373348"/>
                </a:lnTo>
                <a:lnTo>
                  <a:pt x="299015" y="353693"/>
                </a:lnTo>
                <a:lnTo>
                  <a:pt x="331681" y="326445"/>
                </a:lnTo>
                <a:lnTo>
                  <a:pt x="357526" y="292904"/>
                </a:lnTo>
                <a:lnTo>
                  <a:pt x="375547" y="254371"/>
                </a:lnTo>
                <a:lnTo>
                  <a:pt x="384742" y="212145"/>
                </a:lnTo>
                <a:lnTo>
                  <a:pt x="384111" y="167525"/>
                </a:lnTo>
                <a:lnTo>
                  <a:pt x="373352" y="124218"/>
                </a:lnTo>
                <a:lnTo>
                  <a:pt x="353698" y="85729"/>
                </a:lnTo>
                <a:lnTo>
                  <a:pt x="326450" y="53060"/>
                </a:lnTo>
                <a:lnTo>
                  <a:pt x="292908" y="27215"/>
                </a:lnTo>
                <a:lnTo>
                  <a:pt x="254373" y="9194"/>
                </a:lnTo>
                <a:lnTo>
                  <a:pt x="212145" y="0"/>
                </a:lnTo>
                <a:close/>
              </a:path>
            </a:pathLst>
          </a:custGeom>
          <a:solidFill>
            <a:srgbClr val="424241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44250" y="28290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752" y="156565"/>
                </a:moveTo>
                <a:lnTo>
                  <a:pt x="347129" y="109575"/>
                </a:lnTo>
                <a:lnTo>
                  <a:pt x="323418" y="68961"/>
                </a:lnTo>
                <a:lnTo>
                  <a:pt x="290576" y="36195"/>
                </a:lnTo>
                <a:lnTo>
                  <a:pt x="250532" y="12788"/>
                </a:lnTo>
                <a:lnTo>
                  <a:pt x="205206" y="228"/>
                </a:lnTo>
                <a:lnTo>
                  <a:pt x="156565" y="0"/>
                </a:lnTo>
                <a:lnTo>
                  <a:pt x="109575" y="12623"/>
                </a:lnTo>
                <a:lnTo>
                  <a:pt x="68961" y="36322"/>
                </a:lnTo>
                <a:lnTo>
                  <a:pt x="36195" y="69164"/>
                </a:lnTo>
                <a:lnTo>
                  <a:pt x="12788" y="109207"/>
                </a:lnTo>
                <a:lnTo>
                  <a:pt x="228" y="154533"/>
                </a:lnTo>
                <a:lnTo>
                  <a:pt x="0" y="203187"/>
                </a:lnTo>
                <a:lnTo>
                  <a:pt x="12611" y="250177"/>
                </a:lnTo>
                <a:lnTo>
                  <a:pt x="36309" y="290791"/>
                </a:lnTo>
                <a:lnTo>
                  <a:pt x="69151" y="323545"/>
                </a:lnTo>
                <a:lnTo>
                  <a:pt x="109207" y="346964"/>
                </a:lnTo>
                <a:lnTo>
                  <a:pt x="154533" y="359524"/>
                </a:lnTo>
                <a:lnTo>
                  <a:pt x="203187" y="359752"/>
                </a:lnTo>
                <a:lnTo>
                  <a:pt x="250164" y="347129"/>
                </a:lnTo>
                <a:lnTo>
                  <a:pt x="290791" y="323430"/>
                </a:lnTo>
                <a:lnTo>
                  <a:pt x="323545" y="290576"/>
                </a:lnTo>
                <a:lnTo>
                  <a:pt x="346951" y="250532"/>
                </a:lnTo>
                <a:lnTo>
                  <a:pt x="359524" y="205219"/>
                </a:lnTo>
                <a:lnTo>
                  <a:pt x="359752" y="156565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09104" y="378005"/>
            <a:ext cx="140862" cy="11061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90251" y="571872"/>
            <a:ext cx="97337" cy="13327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623855" y="250621"/>
            <a:ext cx="382743" cy="38274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474868" y="840168"/>
            <a:ext cx="107391" cy="6506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377575" y="758990"/>
            <a:ext cx="169303" cy="2274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51500" y="758990"/>
            <a:ext cx="196138" cy="22741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975313" y="758990"/>
            <a:ext cx="195516" cy="22741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579111" y="758990"/>
            <a:ext cx="166128" cy="22741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89662" y="758990"/>
            <a:ext cx="195199" cy="23216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210949" y="758990"/>
            <a:ext cx="194246" cy="22741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126873" y="758990"/>
            <a:ext cx="193941" cy="22741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474866" y="840171"/>
            <a:ext cx="107391" cy="6506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651497" y="758995"/>
            <a:ext cx="196151" cy="227418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889660" y="758995"/>
            <a:ext cx="195199" cy="232155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126876" y="758994"/>
            <a:ext cx="193941" cy="227418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770920" y="784707"/>
            <a:ext cx="168160" cy="2030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6885674-53D4-49FC-9693-36ECC464C5ED}"/>
              </a:ext>
            </a:extLst>
          </p:cNvPr>
          <p:cNvSpPr/>
          <p:nvPr/>
        </p:nvSpPr>
        <p:spPr>
          <a:xfrm>
            <a:off x="1536700" y="5457825"/>
            <a:ext cx="679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Cooperation partnerships in higher education (KA220-HED)</a:t>
            </a:r>
            <a:endParaRPr lang="tr-TR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92DF154-8D1C-45DA-B4D1-F808176C2EDF}"/>
              </a:ext>
            </a:extLst>
          </p:cNvPr>
          <p:cNvSpPr/>
          <p:nvPr/>
        </p:nvSpPr>
        <p:spPr>
          <a:xfrm>
            <a:off x="927100" y="331976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sz="24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TIMISOARA</a:t>
            </a:r>
            <a:r>
              <a:rPr lang="tr-TR" sz="24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/ROMANIA 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338C9A1-13C5-478A-97E0-DE46C113EFAF}"/>
              </a:ext>
            </a:extLst>
          </p:cNvPr>
          <p:cNvSpPr/>
          <p:nvPr/>
        </p:nvSpPr>
        <p:spPr>
          <a:xfrm>
            <a:off x="1003300" y="1438096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Enhancing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Practices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and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Strengthening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Core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Competencies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in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Disaster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Nursing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through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Learning HUB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tr-TR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ECoDN</a:t>
            </a:r>
            <a:r>
              <a:rPr lang="tr-TR" sz="2400" b="1">
                <a:solidFill>
                  <a:srgbClr val="002060"/>
                </a:solidFill>
                <a:latin typeface="Comic Sans MS" panose="030F0702030302020204" pitchFamily="66" charset="0"/>
              </a:rPr>
              <a:t>-HUB</a:t>
            </a:r>
            <a:r>
              <a:rPr lang="tr-TR" sz="240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8082B-0BD2-91E0-1BFD-C81214E7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1174710"/>
            <a:ext cx="9624060" cy="492443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Tools and objects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3B5CAA-8D97-B102-4616-DEF3368EC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553998"/>
          </a:xfrm>
        </p:spPr>
        <p:txBody>
          <a:bodyPr/>
          <a:lstStyle/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are </a:t>
            </a:r>
            <a:r>
              <a:rPr lang="cs-CZ" dirty="0" err="1"/>
              <a:t>needed</a:t>
            </a:r>
            <a:r>
              <a:rPr lang="cs-CZ" dirty="0"/>
              <a:t> –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textbook</a:t>
            </a:r>
            <a:r>
              <a:rPr lang="cs-CZ" dirty="0"/>
              <a:t>, standard,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pictures</a:t>
            </a:r>
            <a:r>
              <a:rPr lang="cs-CZ" dirty="0"/>
              <a:t> 
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32B631-4F9B-3272-A293-A77B56BD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20" y="2136482"/>
            <a:ext cx="5299759" cy="52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5540E-E3A6-EFE4-1F68-ADF580E1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1069144"/>
            <a:ext cx="8651533" cy="492443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Interaction – what should the participant do?</a:t>
            </a:r>
            <a:r>
              <a:rPr lang="cs-CZ" sz="3200" b="1" dirty="0">
                <a:solidFill>
                  <a:srgbClr val="0070C0"/>
                </a:solidFill>
                <a:effectLst/>
              </a:rPr>
              <a:t> 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94EF61-6C71-A140-C694-DA5A503B4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339650"/>
          </a:xfrm>
        </p:spPr>
        <p:txBody>
          <a:bodyPr/>
          <a:lstStyle/>
          <a:p>
            <a:pPr algn="l">
              <a:buNone/>
            </a:pPr>
            <a:r>
              <a:rPr lang="cs-CZ" sz="2400" dirty="0" err="1"/>
              <a:t>The</a:t>
            </a:r>
            <a:r>
              <a:rPr lang="cs-CZ" sz="2400" dirty="0"/>
              <a:t> user </a:t>
            </a:r>
            <a:r>
              <a:rPr lang="cs-CZ" sz="2400" dirty="0" err="1"/>
              <a:t>must</a:t>
            </a:r>
            <a:r>
              <a:rPr lang="cs-CZ" sz="2400" dirty="0"/>
              <a:t> make a </a:t>
            </a:r>
            <a:r>
              <a:rPr lang="cs-CZ" sz="2400" dirty="0" err="1"/>
              <a:t>quick</a:t>
            </a:r>
            <a:r>
              <a:rPr lang="cs-CZ" sz="2400" dirty="0"/>
              <a:t> </a:t>
            </a:r>
            <a:r>
              <a:rPr lang="cs-CZ" sz="2400" dirty="0" err="1"/>
              <a:t>decision</a:t>
            </a:r>
            <a:r>
              <a:rPr lang="cs-CZ" sz="2400" dirty="0"/>
              <a:t> – </a:t>
            </a:r>
            <a:r>
              <a:rPr lang="cs-CZ" sz="2400" dirty="0" err="1"/>
              <a:t>assess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condition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injured</a:t>
            </a:r>
            <a:r>
              <a:rPr lang="cs-CZ" sz="2400" dirty="0"/>
              <a:t> person (</a:t>
            </a:r>
            <a:r>
              <a:rPr lang="cs-CZ" sz="2400" dirty="0" err="1"/>
              <a:t>physiological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r>
              <a:rPr lang="cs-CZ" sz="2400" dirty="0"/>
              <a:t>,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condition</a:t>
            </a:r>
            <a:r>
              <a:rPr lang="cs-CZ" sz="2400" dirty="0"/>
              <a:t>), stop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bleeding</a:t>
            </a:r>
            <a:r>
              <a:rPr lang="cs-CZ" sz="2400" dirty="0"/>
              <a:t> and </a:t>
            </a:r>
            <a:r>
              <a:rPr lang="cs-CZ" sz="2400" dirty="0" err="1"/>
              <a:t>ensure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safe</a:t>
            </a:r>
            <a:r>
              <a:rPr lang="cs-CZ" sz="2400" dirty="0"/>
              <a:t> </a:t>
            </a:r>
            <a:r>
              <a:rPr lang="cs-CZ" sz="2400" dirty="0" err="1"/>
              <a:t>before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ambulance </a:t>
            </a:r>
            <a:r>
              <a:rPr lang="cs-CZ" sz="2400" dirty="0" err="1"/>
              <a:t>arrives</a:t>
            </a:r>
            <a:r>
              <a:rPr lang="cs-CZ" sz="2400" dirty="0"/>
              <a:t>. In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interactive</a:t>
            </a:r>
            <a:r>
              <a:rPr lang="cs-CZ" sz="2400" dirty="0"/>
              <a:t> environment,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choose</a:t>
            </a:r>
            <a:r>
              <a:rPr lang="cs-CZ" sz="2400" dirty="0"/>
              <a:t> </a:t>
            </a:r>
            <a:r>
              <a:rPr lang="cs-CZ" sz="2400" dirty="0" err="1"/>
              <a:t>various</a:t>
            </a:r>
            <a:r>
              <a:rPr lang="cs-CZ" sz="2400" dirty="0"/>
              <a:t> </a:t>
            </a:r>
            <a:r>
              <a:rPr lang="cs-CZ" sz="2400" dirty="0" err="1"/>
              <a:t>tools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aid</a:t>
            </a:r>
            <a:r>
              <a:rPr lang="cs-CZ" sz="2400" dirty="0"/>
              <a:t> </a:t>
            </a:r>
            <a:r>
              <a:rPr lang="cs-CZ" sz="2400" dirty="0" err="1"/>
              <a:t>kit</a:t>
            </a:r>
            <a:r>
              <a:rPr lang="cs-CZ" sz="2400" dirty="0"/>
              <a:t>, </a:t>
            </a:r>
            <a:r>
              <a:rPr lang="cs-CZ" sz="2400" dirty="0" err="1"/>
              <a:t>communicate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r>
              <a:rPr lang="cs-CZ" sz="2400" dirty="0"/>
              <a:t> and </a:t>
            </a:r>
            <a:r>
              <a:rPr lang="cs-CZ" sz="2400" dirty="0" err="1"/>
              <a:t>instruct</a:t>
            </a:r>
            <a:r>
              <a:rPr lang="cs-CZ" sz="2400" dirty="0"/>
              <a:t> </a:t>
            </a:r>
            <a:r>
              <a:rPr lang="cs-CZ" sz="2400" dirty="0" err="1"/>
              <a:t>surrounding</a:t>
            </a:r>
            <a:r>
              <a:rPr lang="cs-CZ" sz="2400" dirty="0"/>
              <a:t> </a:t>
            </a:r>
            <a:r>
              <a:rPr lang="cs-CZ" sz="2400" dirty="0" err="1"/>
              <a:t>witnesses</a:t>
            </a:r>
            <a:r>
              <a:rPr lang="cs-CZ" sz="2400" dirty="0"/>
              <a:t> to call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help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
As </a:t>
            </a:r>
            <a:r>
              <a:rPr lang="cs-CZ" sz="2400" dirty="0" err="1"/>
              <a:t>soon</a:t>
            </a:r>
            <a:r>
              <a:rPr lang="cs-CZ" sz="2400" dirty="0"/>
              <a:t> as he </a:t>
            </a:r>
            <a:r>
              <a:rPr lang="cs-CZ" sz="2400" dirty="0" err="1"/>
              <a:t>starts</a:t>
            </a:r>
            <a:r>
              <a:rPr lang="cs-CZ" sz="2400" dirty="0"/>
              <a:t> to </a:t>
            </a:r>
            <a:r>
              <a:rPr lang="cs-CZ" sz="2400" dirty="0" err="1"/>
              <a:t>perform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aid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scenario</a:t>
            </a:r>
            <a:r>
              <a:rPr lang="cs-CZ" sz="2400" dirty="0"/>
              <a:t> </a:t>
            </a:r>
            <a:r>
              <a:rPr lang="cs-CZ" sz="2400" dirty="0" err="1"/>
              <a:t>reacts</a:t>
            </a:r>
            <a:r>
              <a:rPr lang="cs-CZ" sz="2400" dirty="0"/>
              <a:t> </a:t>
            </a:r>
            <a:r>
              <a:rPr lang="cs-CZ" sz="2400" dirty="0" err="1"/>
              <a:t>dynamically</a:t>
            </a:r>
            <a:r>
              <a:rPr lang="cs-CZ" sz="2400" dirty="0"/>
              <a:t> – </a:t>
            </a:r>
            <a:r>
              <a:rPr lang="cs-CZ" sz="2400" dirty="0" err="1"/>
              <a:t>if</a:t>
            </a:r>
            <a:r>
              <a:rPr lang="cs-CZ" sz="2400" dirty="0"/>
              <a:t> he </a:t>
            </a:r>
            <a:r>
              <a:rPr lang="cs-CZ" sz="2400" dirty="0" err="1"/>
              <a:t>applies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bandage</a:t>
            </a:r>
            <a:r>
              <a:rPr lang="cs-CZ" sz="2400" dirty="0"/>
              <a:t> </a:t>
            </a:r>
            <a:r>
              <a:rPr lang="cs-CZ" sz="2400" dirty="0" err="1"/>
              <a:t>correctly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wound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bleeding</a:t>
            </a:r>
            <a:r>
              <a:rPr lang="cs-CZ" sz="2400" dirty="0"/>
              <a:t> </a:t>
            </a:r>
            <a:r>
              <a:rPr lang="cs-CZ" sz="2400" dirty="0" err="1"/>
              <a:t>slows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, but </a:t>
            </a:r>
            <a:r>
              <a:rPr lang="cs-CZ" sz="2400" dirty="0" err="1"/>
              <a:t>if</a:t>
            </a:r>
            <a:r>
              <a:rPr lang="cs-CZ" sz="2400" dirty="0"/>
              <a:t> he </a:t>
            </a:r>
            <a:r>
              <a:rPr lang="cs-CZ" sz="2400" dirty="0" err="1"/>
              <a:t>hesitates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uses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wrong</a:t>
            </a:r>
            <a:r>
              <a:rPr lang="cs-CZ" sz="2400" dirty="0"/>
              <a:t> </a:t>
            </a:r>
            <a:r>
              <a:rPr lang="cs-CZ" sz="2400" dirty="0" err="1"/>
              <a:t>technique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begins</a:t>
            </a:r>
            <a:r>
              <a:rPr lang="cs-CZ" sz="2400" dirty="0"/>
              <a:t> to show </a:t>
            </a:r>
            <a:r>
              <a:rPr lang="cs-CZ" sz="2400" dirty="0" err="1"/>
              <a:t>signs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shock</a:t>
            </a:r>
            <a:r>
              <a:rPr lang="cs-CZ" sz="2400" dirty="0"/>
              <a:t>,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complicates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situation</a:t>
            </a:r>
            <a:r>
              <a:rPr lang="cs-CZ" sz="2400" dirty="0"/>
              <a:t>.</a:t>
            </a:r>
            <a:r>
              <a:rPr lang="cs-CZ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12751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349386"/>
            <a:ext cx="9116695" cy="927849"/>
          </a:xfrm>
        </p:spPr>
        <p:txBody>
          <a:bodyPr/>
          <a:lstStyle/>
          <a:p>
            <a:r>
              <a:rPr sz="4000"/>
              <a:t>Training on Virtual Reality and Scriptwriting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3476625"/>
            <a:ext cx="9089390" cy="973032"/>
          </a:xfrm>
        </p:spPr>
        <p:txBody>
          <a:bodyPr/>
          <a:lstStyle/>
          <a:p>
            <a:r>
              <a:rPr lang="cs-CZ" sz="4400" err="1"/>
              <a:t>How</a:t>
            </a:r>
            <a:r>
              <a:rPr lang="cs-CZ" sz="4400"/>
              <a:t> to </a:t>
            </a:r>
            <a:r>
              <a:rPr lang="cs-CZ" sz="4400" err="1"/>
              <a:t>Create</a:t>
            </a:r>
            <a:r>
              <a:rPr lang="cs-CZ" sz="4400"/>
              <a:t> </a:t>
            </a:r>
            <a:r>
              <a:rPr lang="cs-CZ" sz="4400" err="1"/>
              <a:t>Effective</a:t>
            </a:r>
            <a:r>
              <a:rPr lang="cs-CZ" sz="4400"/>
              <a:t> VR </a:t>
            </a:r>
            <a:r>
              <a:rPr lang="cs-CZ" sz="4400" err="1"/>
              <a:t>Simulations</a:t>
            </a:r>
            <a:endParaRPr lang="cs-CZ" sz="4400"/>
          </a:p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roposed production process of a VR scenario. The core production... |  Download Scientific Diagram">
            <a:extLst>
              <a:ext uri="{FF2B5EF4-FFF2-40B4-BE49-F238E27FC236}">
                <a16:creationId xmlns:a16="http://schemas.microsoft.com/office/drawing/2014/main" id="{9A9025F1-7D2F-13BF-2DA9-895899E4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" y="1316510"/>
            <a:ext cx="10212618" cy="50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3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1373717"/>
            <a:ext cx="5726430" cy="1143000"/>
          </a:xfrm>
        </p:spPr>
        <p:txBody>
          <a:bodyPr/>
          <a:lstStyle/>
          <a:p>
            <a:r>
              <a:rPr sz="3600"/>
              <a:t>Structure of a VR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93700" y="2486025"/>
            <a:ext cx="9624060" cy="221599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Initial briefing and instructions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Interactive decision-making moments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Realistic visual and audio elements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User performance evaluation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630118"/>
            <a:ext cx="9624060" cy="553998"/>
          </a:xfrm>
        </p:spPr>
        <p:txBody>
          <a:bodyPr/>
          <a:lstStyle/>
          <a:p>
            <a:r>
              <a:rPr sz="3600"/>
              <a:t>Practical Script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1900" y="2493740"/>
            <a:ext cx="6858000" cy="319268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sz="3600"/>
              <a:t>Selecting the simulation 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/>
              <a:t>Designing a storyboard and visual presentation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/>
              <a:t>Identifying key decision points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/>
              <a:t>Testing and iterating the script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800225"/>
            <a:ext cx="9624060" cy="553998"/>
          </a:xfrm>
        </p:spPr>
        <p:txBody>
          <a:bodyPr/>
          <a:lstStyle/>
          <a:p>
            <a:r>
              <a:rPr sz="3600"/>
              <a:t>VR Technologies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4670" y="2714625"/>
            <a:ext cx="9624060" cy="166199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Hardware and software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sz="3600" dirty="0"/>
              <a:t>Importing 3D models and animations</a:t>
            </a:r>
          </a:p>
          <a:p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068F1-868C-C0EC-0405-C1FCE7F1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A79AEF-3D02-2E6B-BA05-110F91CE8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139628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Scenario objectives</a:t>
            </a:r>
            <a:endParaRPr lang="cs-CZ" sz="28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skills and knowledge should the participant take away?</a:t>
            </a:r>
            <a:endParaRPr lang="cs-CZ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22DF58-DF3E-FDFE-091F-6008D9CFE092}"/>
              </a:ext>
            </a:extLst>
          </p:cNvPr>
          <p:cNvSpPr txBox="1"/>
          <p:nvPr/>
        </p:nvSpPr>
        <p:spPr>
          <a:xfrm>
            <a:off x="534671" y="2715065"/>
            <a:ext cx="9624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800" dirty="0"/>
              <a:t>HARD </a:t>
            </a:r>
            <a:r>
              <a:rPr lang="cs-CZ" sz="2800" dirty="0" err="1"/>
              <a:t>Skills</a:t>
            </a:r>
            <a:endParaRPr lang="cs-CZ" sz="2800" dirty="0"/>
          </a:p>
          <a:p>
            <a:pPr>
              <a:buNone/>
            </a:pP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tourniquet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bandage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
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SOFT </a:t>
            </a:r>
            <a:r>
              <a:rPr lang="cs-CZ" sz="2800" dirty="0" err="1"/>
              <a:t>Skill</a:t>
            </a:r>
            <a:r>
              <a:rPr lang="cs-CZ" sz="28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
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Resistance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to stress </a:t>
            </a:r>
            <a:r>
              <a:rPr lang="cs-CZ" dirty="0"/>
              <a:t>
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Assessing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situation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making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decisions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recognizing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critical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bleeding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choosing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course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action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
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Teamwork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simulation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if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VR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multiplayer,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cooperation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with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other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participants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</a:t>
            </a:r>
            <a:r>
              <a:rPr lang="cs-CZ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necessary</a:t>
            </a:r>
            <a:endParaRPr lang="cs-CZ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74059-3B25-E235-08CC-90C4D6BC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1217363"/>
            <a:ext cx="9624060" cy="769441"/>
          </a:xfrm>
        </p:spPr>
        <p:txBody>
          <a:bodyPr/>
          <a:lstStyle/>
          <a:p>
            <a:r>
              <a:rPr lang="en-US" sz="3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Description of the situation</a:t>
            </a:r>
            <a:br>
              <a:rPr lang="cs-CZ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886E25-4EB5-CB35-2512-1E73265D8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2194560"/>
            <a:ext cx="9624060" cy="3877985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In front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lies</a:t>
            </a:r>
            <a:r>
              <a:rPr lang="cs-CZ" dirty="0"/>
              <a:t> a </a:t>
            </a:r>
            <a:r>
              <a:rPr lang="cs-CZ" dirty="0" err="1"/>
              <a:t>young</a:t>
            </a:r>
            <a:r>
              <a:rPr lang="cs-CZ" dirty="0"/>
              <a:t> man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bleeding</a:t>
            </a:r>
            <a:r>
              <a:rPr lang="cs-CZ" dirty="0"/>
              <a:t> </a:t>
            </a:r>
            <a:r>
              <a:rPr lang="cs-CZ" dirty="0" err="1"/>
              <a:t>profusely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on his </a:t>
            </a:r>
            <a:r>
              <a:rPr lang="cs-CZ" dirty="0" err="1"/>
              <a:t>forearm</a:t>
            </a:r>
            <a:r>
              <a:rPr lang="cs-CZ" dirty="0"/>
              <a:t>. His </a:t>
            </a:r>
            <a:r>
              <a:rPr lang="cs-CZ" dirty="0" err="1"/>
              <a:t>clothes</a:t>
            </a:r>
            <a:r>
              <a:rPr lang="cs-CZ" dirty="0"/>
              <a:t> are </a:t>
            </a:r>
            <a:r>
              <a:rPr lang="cs-CZ" dirty="0" err="1"/>
              <a:t>stained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and his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fast and </a:t>
            </a:r>
            <a:r>
              <a:rPr lang="cs-CZ" dirty="0" err="1"/>
              <a:t>irregular</a:t>
            </a:r>
            <a:r>
              <a:rPr lang="cs-CZ" dirty="0"/>
              <a:t>. He </a:t>
            </a:r>
            <a:r>
              <a:rPr lang="cs-CZ" dirty="0" err="1"/>
              <a:t>looks</a:t>
            </a:r>
            <a:r>
              <a:rPr lang="cs-CZ" dirty="0"/>
              <a:t> up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frightened</a:t>
            </a:r>
            <a:r>
              <a:rPr lang="cs-CZ" dirty="0"/>
              <a:t> </a:t>
            </a:r>
            <a:r>
              <a:rPr lang="cs-CZ" dirty="0" err="1"/>
              <a:t>expression</a:t>
            </a:r>
            <a:r>
              <a:rPr lang="cs-CZ" dirty="0"/>
              <a:t> and </a:t>
            </a:r>
            <a:r>
              <a:rPr lang="cs-CZ" dirty="0" err="1"/>
              <a:t>says</a:t>
            </a:r>
            <a:r>
              <a:rPr lang="cs-CZ" dirty="0"/>
              <a:t> in a </a:t>
            </a:r>
            <a:r>
              <a:rPr lang="cs-CZ" dirty="0" err="1"/>
              <a:t>quiet</a:t>
            </a:r>
            <a:r>
              <a:rPr lang="cs-CZ" dirty="0"/>
              <a:t> </a:t>
            </a:r>
            <a:r>
              <a:rPr lang="cs-CZ" dirty="0" err="1"/>
              <a:t>voice</a:t>
            </a:r>
            <a:r>
              <a:rPr lang="cs-CZ" dirty="0"/>
              <a:t>: "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..."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him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ground</a:t>
            </a:r>
            <a:r>
              <a:rPr lang="cs-CZ" dirty="0"/>
              <a:t> </a:t>
            </a:r>
            <a:r>
              <a:rPr lang="cs-CZ" dirty="0" err="1"/>
              <a:t>lies</a:t>
            </a:r>
            <a:r>
              <a:rPr lang="cs-CZ" dirty="0"/>
              <a:t> </a:t>
            </a:r>
            <a:r>
              <a:rPr lang="cs-CZ" dirty="0" err="1"/>
              <a:t>broken</a:t>
            </a:r>
            <a:r>
              <a:rPr lang="cs-CZ" dirty="0"/>
              <a:t> </a:t>
            </a:r>
            <a:r>
              <a:rPr lang="cs-CZ" dirty="0" err="1"/>
              <a:t>glass</a:t>
            </a:r>
            <a:r>
              <a:rPr lang="cs-CZ" dirty="0"/>
              <a:t>,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cause </a:t>
            </a:r>
            <a:r>
              <a:rPr lang="cs-CZ" dirty="0" err="1"/>
              <a:t>of</a:t>
            </a:r>
            <a:r>
              <a:rPr lang="cs-CZ" dirty="0"/>
              <a:t> his </a:t>
            </a:r>
            <a:r>
              <a:rPr lang="cs-CZ" dirty="0" err="1"/>
              <a:t>injuries</a:t>
            </a:r>
            <a:r>
              <a:rPr lang="cs-CZ" dirty="0"/>
              <a:t>.
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must</a:t>
            </a:r>
            <a:r>
              <a:rPr lang="cs-CZ" dirty="0"/>
              <a:t> make a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– </a:t>
            </a:r>
            <a:r>
              <a:rPr lang="cs-CZ" dirty="0" err="1"/>
              <a:t>assess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injured</a:t>
            </a:r>
            <a:r>
              <a:rPr lang="cs-CZ" dirty="0"/>
              <a:t> person, stop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bleeding</a:t>
            </a:r>
            <a:r>
              <a:rPr lang="cs-CZ" dirty="0"/>
              <a:t> and </a:t>
            </a:r>
            <a:r>
              <a:rPr lang="cs-CZ" dirty="0" err="1"/>
              <a:t>ensure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ambulance </a:t>
            </a:r>
            <a:r>
              <a:rPr lang="cs-CZ" dirty="0" err="1"/>
              <a:t>arrives</a:t>
            </a:r>
            <a:r>
              <a:rPr lang="cs-CZ" dirty="0"/>
              <a:t>.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interactive</a:t>
            </a:r>
            <a:r>
              <a:rPr lang="cs-CZ" dirty="0"/>
              <a:t> environment,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 </a:t>
            </a:r>
            <a:r>
              <a:rPr lang="cs-CZ" dirty="0" err="1"/>
              <a:t>kit</a:t>
            </a:r>
            <a:r>
              <a:rPr lang="cs-CZ" dirty="0"/>
              <a:t>, </a:t>
            </a:r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and </a:t>
            </a:r>
            <a:r>
              <a:rPr lang="cs-CZ" dirty="0" err="1"/>
              <a:t>instruct</a:t>
            </a:r>
            <a:r>
              <a:rPr lang="cs-CZ" dirty="0"/>
              <a:t> </a:t>
            </a:r>
            <a:r>
              <a:rPr lang="cs-CZ" dirty="0" err="1"/>
              <a:t>surrounding</a:t>
            </a:r>
            <a:r>
              <a:rPr lang="cs-CZ" dirty="0"/>
              <a:t> </a:t>
            </a:r>
            <a:r>
              <a:rPr lang="cs-CZ" dirty="0" err="1"/>
              <a:t>witnesses</a:t>
            </a:r>
            <a:r>
              <a:rPr lang="cs-CZ" dirty="0"/>
              <a:t> to call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.
As </a:t>
            </a:r>
            <a:r>
              <a:rPr lang="cs-CZ" dirty="0" err="1"/>
              <a:t>soon</a:t>
            </a:r>
            <a:r>
              <a:rPr lang="cs-CZ" dirty="0"/>
              <a:t> as he </a:t>
            </a:r>
            <a:r>
              <a:rPr lang="cs-CZ" dirty="0" err="1"/>
              <a:t>begins</a:t>
            </a:r>
            <a:r>
              <a:rPr lang="cs-CZ" dirty="0"/>
              <a:t> to </a:t>
            </a:r>
            <a:r>
              <a:rPr lang="cs-CZ" dirty="0" err="1"/>
              <a:t>administer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cs-CZ" dirty="0" err="1"/>
              <a:t>reacts</a:t>
            </a:r>
            <a:r>
              <a:rPr lang="cs-CZ" dirty="0"/>
              <a:t> </a:t>
            </a:r>
            <a:r>
              <a:rPr lang="cs-CZ" dirty="0" err="1"/>
              <a:t>dynamically</a:t>
            </a:r>
            <a:r>
              <a:rPr lang="cs-CZ" dirty="0"/>
              <a:t> – </a:t>
            </a:r>
            <a:r>
              <a:rPr lang="cs-CZ" dirty="0" err="1"/>
              <a:t>if</a:t>
            </a:r>
            <a:r>
              <a:rPr lang="cs-CZ" dirty="0"/>
              <a:t> he </a:t>
            </a:r>
            <a:r>
              <a:rPr lang="cs-CZ" dirty="0" err="1"/>
              <a:t>presses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bandage</a:t>
            </a:r>
            <a:r>
              <a:rPr lang="cs-CZ" dirty="0"/>
              <a:t> </a:t>
            </a:r>
            <a:r>
              <a:rPr lang="cs-CZ" dirty="0" err="1"/>
              <a:t>correctly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bleeding</a:t>
            </a:r>
            <a:r>
              <a:rPr lang="cs-CZ" dirty="0"/>
              <a:t> </a:t>
            </a:r>
            <a:r>
              <a:rPr lang="cs-CZ" dirty="0" err="1"/>
              <a:t>slows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, but </a:t>
            </a:r>
            <a:r>
              <a:rPr lang="cs-CZ" dirty="0" err="1"/>
              <a:t>if</a:t>
            </a:r>
            <a:r>
              <a:rPr lang="cs-CZ" dirty="0"/>
              <a:t> he </a:t>
            </a:r>
            <a:r>
              <a:rPr lang="cs-CZ" dirty="0" err="1"/>
              <a:t>hesitates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</a:t>
            </a:r>
            <a:r>
              <a:rPr lang="cs-CZ" dirty="0" err="1"/>
              <a:t>technique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begins</a:t>
            </a:r>
            <a:r>
              <a:rPr lang="cs-CZ" dirty="0"/>
              <a:t> to show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shock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complicates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.
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simulate</a:t>
            </a:r>
            <a:r>
              <a:rPr lang="cs-CZ" dirty="0"/>
              <a:t> </a:t>
            </a:r>
            <a:r>
              <a:rPr lang="cs-CZ" dirty="0" err="1"/>
              <a:t>realistic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player</a:t>
            </a:r>
            <a:r>
              <a:rPr lang="cs-CZ" dirty="0"/>
              <a:t> </a:t>
            </a:r>
            <a:r>
              <a:rPr lang="cs-CZ" dirty="0" err="1"/>
              <a:t>learns</a:t>
            </a:r>
            <a:r>
              <a:rPr lang="cs-CZ" dirty="0"/>
              <a:t> to </a:t>
            </a:r>
            <a:r>
              <a:rPr lang="cs-CZ" dirty="0" err="1"/>
              <a:t>react</a:t>
            </a:r>
            <a:r>
              <a:rPr lang="cs-CZ" dirty="0"/>
              <a:t> </a:t>
            </a:r>
            <a:r>
              <a:rPr lang="cs-CZ" dirty="0" err="1"/>
              <a:t>correctly</a:t>
            </a:r>
            <a:r>
              <a:rPr lang="cs-CZ" dirty="0"/>
              <a:t> in a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76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3F9D0-257D-E02F-7E83-50B80C72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1301320"/>
            <a:ext cx="9624060" cy="492443"/>
          </a:xfrm>
        </p:spPr>
        <p:txBody>
          <a:bodyPr/>
          <a:lstStyle/>
          <a:p>
            <a:r>
              <a:rPr lang="en-US" sz="3200" b="1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</a:t>
            </a:r>
            <a:r>
              <a:rPr lang="en-US" sz="3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scription of the </a:t>
            </a:r>
            <a:r>
              <a:rPr lang="en-US" sz="3200" b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enviroment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6C7C86-CCD2-82DE-A701-C286DB5C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347" y="2057876"/>
            <a:ext cx="9624060" cy="3447098"/>
          </a:xfrm>
        </p:spPr>
        <p:txBody>
          <a:bodyPr/>
          <a:lstStyle/>
          <a:p>
            <a:r>
              <a:rPr lang="cs-CZ" sz="3200" dirty="0" err="1"/>
              <a:t>The</a:t>
            </a:r>
            <a:r>
              <a:rPr lang="cs-CZ" sz="3200" dirty="0"/>
              <a:t> user </a:t>
            </a:r>
            <a:r>
              <a:rPr lang="cs-CZ" sz="3200" dirty="0" err="1"/>
              <a:t>finds</a:t>
            </a:r>
            <a:r>
              <a:rPr lang="cs-CZ" sz="3200" dirty="0"/>
              <a:t> </a:t>
            </a:r>
            <a:r>
              <a:rPr lang="cs-CZ" sz="3200" dirty="0" err="1"/>
              <a:t>himself</a:t>
            </a:r>
            <a:r>
              <a:rPr lang="cs-CZ" sz="3200" dirty="0"/>
              <a:t> on </a:t>
            </a:r>
            <a:r>
              <a:rPr lang="cs-CZ" sz="3200" dirty="0" err="1"/>
              <a:t>the</a:t>
            </a:r>
            <a:r>
              <a:rPr lang="cs-CZ" sz="3200" dirty="0"/>
              <a:t> street </a:t>
            </a:r>
            <a:r>
              <a:rPr lang="cs-CZ" sz="3200" dirty="0" err="1"/>
              <a:t>next</a:t>
            </a:r>
            <a:r>
              <a:rPr lang="cs-CZ" sz="3200" dirty="0"/>
              <a:t> to </a:t>
            </a:r>
            <a:r>
              <a:rPr lang="cs-CZ" sz="3200" dirty="0" err="1"/>
              <a:t>an</a:t>
            </a:r>
            <a:r>
              <a:rPr lang="cs-CZ" sz="3200" dirty="0"/>
              <a:t> </a:t>
            </a:r>
            <a:r>
              <a:rPr lang="cs-CZ" sz="3200" dirty="0" err="1"/>
              <a:t>injured</a:t>
            </a:r>
            <a:r>
              <a:rPr lang="cs-CZ" sz="3200" dirty="0"/>
              <a:t> person </a:t>
            </a:r>
            <a:r>
              <a:rPr lang="cs-CZ" sz="3200" dirty="0" err="1"/>
              <a:t>lying</a:t>
            </a:r>
            <a:r>
              <a:rPr lang="cs-CZ" sz="3200" dirty="0"/>
              <a:t> on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ground</a:t>
            </a:r>
            <a:r>
              <a:rPr lang="cs-CZ" sz="3200" dirty="0"/>
              <a:t>.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surrounding</a:t>
            </a:r>
            <a:r>
              <a:rPr lang="cs-CZ" sz="3200" dirty="0"/>
              <a:t> environment </a:t>
            </a:r>
            <a:r>
              <a:rPr lang="cs-CZ" sz="3200" dirty="0" err="1"/>
              <a:t>is</a:t>
            </a:r>
            <a:r>
              <a:rPr lang="cs-CZ" sz="3200" dirty="0"/>
              <a:t> busy – </a:t>
            </a:r>
            <a:r>
              <a:rPr lang="cs-CZ" sz="3200" dirty="0" err="1"/>
              <a:t>you</a:t>
            </a:r>
            <a:r>
              <a:rPr lang="cs-CZ" sz="3200" dirty="0"/>
              <a:t> </a:t>
            </a:r>
            <a:r>
              <a:rPr lang="cs-CZ" sz="3200" dirty="0" err="1"/>
              <a:t>can</a:t>
            </a:r>
            <a:r>
              <a:rPr lang="cs-CZ" sz="3200" dirty="0"/>
              <a:t> </a:t>
            </a:r>
            <a:r>
              <a:rPr lang="cs-CZ" sz="3200" dirty="0" err="1"/>
              <a:t>hear</a:t>
            </a:r>
            <a:r>
              <a:rPr lang="cs-CZ" sz="3200" dirty="0"/>
              <a:t> </a:t>
            </a:r>
            <a:r>
              <a:rPr lang="cs-CZ" sz="3200" dirty="0" err="1"/>
              <a:t>muffled</a:t>
            </a:r>
            <a:r>
              <a:rPr lang="cs-CZ" sz="3200" dirty="0"/>
              <a:t> </a:t>
            </a:r>
            <a:r>
              <a:rPr lang="cs-CZ" sz="3200" dirty="0" err="1"/>
              <a:t>voices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people</a:t>
            </a:r>
            <a:r>
              <a:rPr lang="cs-CZ" sz="3200" dirty="0"/>
              <a:t>,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distant</a:t>
            </a:r>
            <a:r>
              <a:rPr lang="cs-CZ" sz="3200" dirty="0"/>
              <a:t> </a:t>
            </a:r>
            <a:r>
              <a:rPr lang="cs-CZ" sz="3200" dirty="0" err="1"/>
              <a:t>sound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sirens</a:t>
            </a:r>
            <a:r>
              <a:rPr lang="cs-CZ" sz="3200" dirty="0"/>
              <a:t> and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hustle</a:t>
            </a:r>
            <a:r>
              <a:rPr lang="cs-CZ" sz="3200" dirty="0"/>
              <a:t> and </a:t>
            </a:r>
            <a:r>
              <a:rPr lang="cs-CZ" sz="3200" dirty="0" err="1"/>
              <a:t>bustle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city.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surrounding</a:t>
            </a:r>
            <a:r>
              <a:rPr lang="cs-CZ" sz="3200" dirty="0"/>
              <a:t> </a:t>
            </a:r>
            <a:r>
              <a:rPr lang="cs-CZ" sz="3200" dirty="0" err="1"/>
              <a:t>houses</a:t>
            </a:r>
            <a:r>
              <a:rPr lang="cs-CZ" sz="3200" dirty="0"/>
              <a:t> are </a:t>
            </a:r>
            <a:r>
              <a:rPr lang="cs-CZ" sz="3200" dirty="0" err="1"/>
              <a:t>damaged</a:t>
            </a:r>
            <a:r>
              <a:rPr lang="cs-CZ" sz="3200" dirty="0"/>
              <a:t> by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earthquake</a:t>
            </a:r>
            <a:r>
              <a:rPr lang="cs-CZ" sz="3200" dirty="0"/>
              <a:t> </a:t>
            </a:r>
            <a:r>
              <a:rPr lang="cs-CZ" sz="3200" dirty="0" err="1"/>
              <a:t>Curious</a:t>
            </a:r>
            <a:r>
              <a:rPr lang="cs-CZ" sz="3200" dirty="0"/>
              <a:t> </a:t>
            </a:r>
            <a:r>
              <a:rPr lang="cs-CZ" sz="3200" dirty="0" err="1"/>
              <a:t>passers</a:t>
            </a:r>
            <a:r>
              <a:rPr lang="cs-CZ" sz="3200" dirty="0"/>
              <a:t>-by are </a:t>
            </a:r>
            <a:r>
              <a:rPr lang="cs-CZ" sz="3200" dirty="0" err="1"/>
              <a:t>slowly</a:t>
            </a:r>
            <a:r>
              <a:rPr lang="cs-CZ" sz="3200" dirty="0"/>
              <a:t> </a:t>
            </a:r>
            <a:r>
              <a:rPr lang="cs-CZ" sz="3200" dirty="0" err="1"/>
              <a:t>gathering</a:t>
            </a:r>
            <a:r>
              <a:rPr lang="cs-CZ" sz="3200" dirty="0"/>
              <a:t> </a:t>
            </a:r>
            <a:r>
              <a:rPr lang="cs-CZ" sz="3200" dirty="0" err="1"/>
              <a:t>around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1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590</Words>
  <Application>Microsoft Office PowerPoint</Application>
  <PresentationFormat>Özel</PresentationFormat>
  <Paragraphs>34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MS Gothic</vt:lpstr>
      <vt:lpstr>MS Mincho</vt:lpstr>
      <vt:lpstr>Arial</vt:lpstr>
      <vt:lpstr>Calibri</vt:lpstr>
      <vt:lpstr>Cambria</vt:lpstr>
      <vt:lpstr>Comic Sans MS</vt:lpstr>
      <vt:lpstr>Times New Roman</vt:lpstr>
      <vt:lpstr>Office Theme</vt:lpstr>
      <vt:lpstr>PowerPoint Sunusu</vt:lpstr>
      <vt:lpstr>Training on Virtual Reality and Scriptwriting</vt:lpstr>
      <vt:lpstr>PowerPoint Sunusu</vt:lpstr>
      <vt:lpstr>Structure of a VR Script</vt:lpstr>
      <vt:lpstr>Practical Script Development</vt:lpstr>
      <vt:lpstr>VR Technologies and Tools</vt:lpstr>
      <vt:lpstr>PowerPoint Sunusu</vt:lpstr>
      <vt:lpstr>Description of the situation </vt:lpstr>
      <vt:lpstr>Description of the enviroment</vt:lpstr>
      <vt:lpstr>Tools and objects</vt:lpstr>
      <vt:lpstr>Interaction – what should the participant do?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AFETSABLON-08.11.24</dc:title>
  <dc:creator>user</dc:creator>
  <cp:lastModifiedBy>Selma Turan Kavradım</cp:lastModifiedBy>
  <cp:revision>1</cp:revision>
  <dcterms:created xsi:type="dcterms:W3CDTF">2024-11-21T16:56:41Z</dcterms:created>
  <dcterms:modified xsi:type="dcterms:W3CDTF">2025-03-13T09:49:36Z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Adobe Illustrator 29.0 (Windows)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17.00</vt:lpwstr>
  </property>
</Properties>
</file>