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2" r:id="rId4"/>
    <p:sldId id="267" r:id="rId5"/>
    <p:sldId id="268" r:id="rId6"/>
    <p:sldId id="263" r:id="rId7"/>
    <p:sldId id="269" r:id="rId8"/>
    <p:sldId id="266" r:id="rId9"/>
    <p:sldId id="264" r:id="rId10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2" autoAdjust="0"/>
    <p:restoredTop sz="93718" autoAdjust="0"/>
  </p:normalViewPr>
  <p:slideViewPr>
    <p:cSldViewPr>
      <p:cViewPr varScale="1">
        <p:scale>
          <a:sx n="65" d="100"/>
          <a:sy n="65" d="100"/>
        </p:scale>
        <p:origin x="46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21" Type="http://schemas.openxmlformats.org/officeDocument/2006/relationships/image" Target="../media/image15.png"/><Relationship Id="rId34" Type="http://schemas.openxmlformats.org/officeDocument/2006/relationships/image" Target="../media/image28.png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10" Type="http://schemas.openxmlformats.org/officeDocument/2006/relationships/image" Target="../media/image4.jp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358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12"/>
                </a:lnTo>
                <a:lnTo>
                  <a:pt x="4291787" y="77812"/>
                </a:lnTo>
                <a:lnTo>
                  <a:pt x="4291787" y="0"/>
                </a:lnTo>
                <a:close/>
              </a:path>
            </a:pathLst>
          </a:custGeom>
          <a:solidFill>
            <a:srgbClr val="F8A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382512"/>
            <a:ext cx="10692383" cy="856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515748"/>
            <a:ext cx="10692383" cy="8564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97015" y="79358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12"/>
                </a:lnTo>
                <a:lnTo>
                  <a:pt x="4293146" y="77812"/>
                </a:lnTo>
                <a:lnTo>
                  <a:pt x="4293146" y="0"/>
                </a:lnTo>
                <a:close/>
              </a:path>
            </a:pathLst>
          </a:custGeom>
          <a:solidFill>
            <a:srgbClr val="EE7A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397015" y="90680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25"/>
                </a:lnTo>
                <a:lnTo>
                  <a:pt x="4293146" y="77825"/>
                </a:lnTo>
                <a:lnTo>
                  <a:pt x="4293146" y="0"/>
                </a:lnTo>
                <a:close/>
              </a:path>
            </a:pathLst>
          </a:custGeom>
          <a:solidFill>
            <a:srgbClr val="0B76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90680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25"/>
                </a:lnTo>
                <a:lnTo>
                  <a:pt x="4291787" y="77825"/>
                </a:lnTo>
                <a:lnTo>
                  <a:pt x="4291787" y="0"/>
                </a:lnTo>
                <a:close/>
              </a:path>
            </a:pathLst>
          </a:custGeom>
          <a:solidFill>
            <a:srgbClr val="104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5821" y="226961"/>
            <a:ext cx="879294" cy="48916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574504" y="229705"/>
            <a:ext cx="911859" cy="48367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655912" y="6737037"/>
            <a:ext cx="830452" cy="58260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65855" y="761361"/>
            <a:ext cx="168694" cy="2235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566655" y="761361"/>
            <a:ext cx="165544" cy="2235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761551" y="791100"/>
            <a:ext cx="166001" cy="19776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964740" y="761356"/>
            <a:ext cx="194830" cy="2235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199536" y="761361"/>
            <a:ext cx="193548" cy="2235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463401" y="841156"/>
            <a:ext cx="107010" cy="6395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640438" y="761361"/>
            <a:ext cx="192811" cy="22354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874558" y="761362"/>
            <a:ext cx="191871" cy="228206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107752" y="761361"/>
            <a:ext cx="190626" cy="22354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4854467" y="638343"/>
            <a:ext cx="312420" cy="226695"/>
          </a:xfrm>
          <a:custGeom>
            <a:avLst/>
            <a:gdLst/>
            <a:ahLst/>
            <a:cxnLst/>
            <a:rect l="l" t="t" r="r" b="b"/>
            <a:pathLst>
              <a:path w="312420" h="226694">
                <a:moveTo>
                  <a:pt x="284317" y="0"/>
                </a:moveTo>
                <a:lnTo>
                  <a:pt x="239848" y="3525"/>
                </a:lnTo>
                <a:lnTo>
                  <a:pt x="183115" y="23103"/>
                </a:lnTo>
                <a:lnTo>
                  <a:pt x="120236" y="57333"/>
                </a:lnTo>
                <a:lnTo>
                  <a:pt x="63004" y="100341"/>
                </a:lnTo>
                <a:lnTo>
                  <a:pt x="21655" y="143838"/>
                </a:lnTo>
                <a:lnTo>
                  <a:pt x="0" y="182837"/>
                </a:lnTo>
                <a:lnTo>
                  <a:pt x="1847" y="212350"/>
                </a:lnTo>
                <a:lnTo>
                  <a:pt x="27935" y="226275"/>
                </a:lnTo>
                <a:lnTo>
                  <a:pt x="72403" y="222749"/>
                </a:lnTo>
                <a:lnTo>
                  <a:pt x="129132" y="203172"/>
                </a:lnTo>
                <a:lnTo>
                  <a:pt x="192004" y="168941"/>
                </a:lnTo>
                <a:lnTo>
                  <a:pt x="249241" y="125935"/>
                </a:lnTo>
                <a:lnTo>
                  <a:pt x="290591" y="82441"/>
                </a:lnTo>
                <a:lnTo>
                  <a:pt x="312247" y="43443"/>
                </a:lnTo>
                <a:lnTo>
                  <a:pt x="310406" y="13925"/>
                </a:lnTo>
                <a:lnTo>
                  <a:pt x="284317" y="0"/>
                </a:lnTo>
                <a:close/>
              </a:path>
            </a:pathLst>
          </a:custGeom>
          <a:solidFill>
            <a:srgbClr val="424241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908094" y="608130"/>
            <a:ext cx="203057" cy="21621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609939" y="24859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36207" y="0"/>
                </a:moveTo>
                <a:lnTo>
                  <a:pt x="186530" y="705"/>
                </a:lnTo>
                <a:lnTo>
                  <a:pt x="138310" y="12686"/>
                </a:lnTo>
                <a:lnTo>
                  <a:pt x="95455" y="34568"/>
                </a:lnTo>
                <a:lnTo>
                  <a:pt x="59081" y="64905"/>
                </a:lnTo>
                <a:lnTo>
                  <a:pt x="30303" y="102248"/>
                </a:lnTo>
                <a:lnTo>
                  <a:pt x="10238" y="145150"/>
                </a:lnTo>
                <a:lnTo>
                  <a:pt x="0" y="192163"/>
                </a:lnTo>
                <a:lnTo>
                  <a:pt x="704" y="241840"/>
                </a:lnTo>
                <a:lnTo>
                  <a:pt x="12685" y="290059"/>
                </a:lnTo>
                <a:lnTo>
                  <a:pt x="34568" y="332913"/>
                </a:lnTo>
                <a:lnTo>
                  <a:pt x="64905" y="369284"/>
                </a:lnTo>
                <a:lnTo>
                  <a:pt x="102250" y="398059"/>
                </a:lnTo>
                <a:lnTo>
                  <a:pt x="145154" y="418122"/>
                </a:lnTo>
                <a:lnTo>
                  <a:pt x="192170" y="428359"/>
                </a:lnTo>
                <a:lnTo>
                  <a:pt x="241852" y="427653"/>
                </a:lnTo>
                <a:lnTo>
                  <a:pt x="290067" y="415673"/>
                </a:lnTo>
                <a:lnTo>
                  <a:pt x="332919" y="393792"/>
                </a:lnTo>
                <a:lnTo>
                  <a:pt x="369291" y="363457"/>
                </a:lnTo>
                <a:lnTo>
                  <a:pt x="398067" y="326115"/>
                </a:lnTo>
                <a:lnTo>
                  <a:pt x="418132" y="283214"/>
                </a:lnTo>
                <a:lnTo>
                  <a:pt x="428370" y="236199"/>
                </a:lnTo>
                <a:lnTo>
                  <a:pt x="427665" y="186518"/>
                </a:lnTo>
                <a:lnTo>
                  <a:pt x="415684" y="138299"/>
                </a:lnTo>
                <a:lnTo>
                  <a:pt x="393802" y="95445"/>
                </a:lnTo>
                <a:lnTo>
                  <a:pt x="363465" y="59074"/>
                </a:lnTo>
                <a:lnTo>
                  <a:pt x="326122" y="30299"/>
                </a:lnTo>
                <a:lnTo>
                  <a:pt x="283220" y="10236"/>
                </a:lnTo>
                <a:lnTo>
                  <a:pt x="236207" y="0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631754" y="270402"/>
            <a:ext cx="384810" cy="384810"/>
          </a:xfrm>
          <a:custGeom>
            <a:avLst/>
            <a:gdLst/>
            <a:ahLst/>
            <a:cxnLst/>
            <a:rect l="l" t="t" r="r" b="b"/>
            <a:pathLst>
              <a:path w="384810" h="384809">
                <a:moveTo>
                  <a:pt x="212145" y="0"/>
                </a:moveTo>
                <a:lnTo>
                  <a:pt x="167525" y="635"/>
                </a:lnTo>
                <a:lnTo>
                  <a:pt x="124218" y="11394"/>
                </a:lnTo>
                <a:lnTo>
                  <a:pt x="85729" y="31048"/>
                </a:lnTo>
                <a:lnTo>
                  <a:pt x="53060" y="58296"/>
                </a:lnTo>
                <a:lnTo>
                  <a:pt x="27215" y="91838"/>
                </a:lnTo>
                <a:lnTo>
                  <a:pt x="9194" y="130373"/>
                </a:lnTo>
                <a:lnTo>
                  <a:pt x="0" y="172600"/>
                </a:lnTo>
                <a:lnTo>
                  <a:pt x="635" y="217220"/>
                </a:lnTo>
                <a:lnTo>
                  <a:pt x="11394" y="260527"/>
                </a:lnTo>
                <a:lnTo>
                  <a:pt x="31048" y="299015"/>
                </a:lnTo>
                <a:lnTo>
                  <a:pt x="58296" y="331681"/>
                </a:lnTo>
                <a:lnTo>
                  <a:pt x="91838" y="357526"/>
                </a:lnTo>
                <a:lnTo>
                  <a:pt x="130373" y="375547"/>
                </a:lnTo>
                <a:lnTo>
                  <a:pt x="172600" y="384742"/>
                </a:lnTo>
                <a:lnTo>
                  <a:pt x="217220" y="384111"/>
                </a:lnTo>
                <a:lnTo>
                  <a:pt x="260527" y="373348"/>
                </a:lnTo>
                <a:lnTo>
                  <a:pt x="299015" y="353693"/>
                </a:lnTo>
                <a:lnTo>
                  <a:pt x="331681" y="326445"/>
                </a:lnTo>
                <a:lnTo>
                  <a:pt x="357526" y="292904"/>
                </a:lnTo>
                <a:lnTo>
                  <a:pt x="375547" y="254371"/>
                </a:lnTo>
                <a:lnTo>
                  <a:pt x="384742" y="212145"/>
                </a:lnTo>
                <a:lnTo>
                  <a:pt x="384111" y="167525"/>
                </a:lnTo>
                <a:lnTo>
                  <a:pt x="373352" y="124218"/>
                </a:lnTo>
                <a:lnTo>
                  <a:pt x="353698" y="85729"/>
                </a:lnTo>
                <a:lnTo>
                  <a:pt x="326450" y="53060"/>
                </a:lnTo>
                <a:lnTo>
                  <a:pt x="292908" y="27215"/>
                </a:lnTo>
                <a:lnTo>
                  <a:pt x="254373" y="9194"/>
                </a:lnTo>
                <a:lnTo>
                  <a:pt x="212145" y="0"/>
                </a:lnTo>
                <a:close/>
              </a:path>
            </a:pathLst>
          </a:custGeom>
          <a:solidFill>
            <a:srgbClr val="4242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644250" y="28290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359752" y="156565"/>
                </a:moveTo>
                <a:lnTo>
                  <a:pt x="347129" y="109575"/>
                </a:lnTo>
                <a:lnTo>
                  <a:pt x="323418" y="68961"/>
                </a:lnTo>
                <a:lnTo>
                  <a:pt x="290576" y="36195"/>
                </a:lnTo>
                <a:lnTo>
                  <a:pt x="250532" y="12788"/>
                </a:lnTo>
                <a:lnTo>
                  <a:pt x="205206" y="228"/>
                </a:lnTo>
                <a:lnTo>
                  <a:pt x="156565" y="0"/>
                </a:lnTo>
                <a:lnTo>
                  <a:pt x="109575" y="12623"/>
                </a:lnTo>
                <a:lnTo>
                  <a:pt x="68961" y="36322"/>
                </a:lnTo>
                <a:lnTo>
                  <a:pt x="36195" y="69164"/>
                </a:lnTo>
                <a:lnTo>
                  <a:pt x="12788" y="109207"/>
                </a:lnTo>
                <a:lnTo>
                  <a:pt x="228" y="154533"/>
                </a:lnTo>
                <a:lnTo>
                  <a:pt x="0" y="203187"/>
                </a:lnTo>
                <a:lnTo>
                  <a:pt x="12611" y="250177"/>
                </a:lnTo>
                <a:lnTo>
                  <a:pt x="36309" y="290791"/>
                </a:lnTo>
                <a:lnTo>
                  <a:pt x="69151" y="323545"/>
                </a:lnTo>
                <a:lnTo>
                  <a:pt x="109207" y="346964"/>
                </a:lnTo>
                <a:lnTo>
                  <a:pt x="154533" y="359524"/>
                </a:lnTo>
                <a:lnTo>
                  <a:pt x="203187" y="359752"/>
                </a:lnTo>
                <a:lnTo>
                  <a:pt x="250164" y="347129"/>
                </a:lnTo>
                <a:lnTo>
                  <a:pt x="290791" y="323430"/>
                </a:lnTo>
                <a:lnTo>
                  <a:pt x="323545" y="290576"/>
                </a:lnTo>
                <a:lnTo>
                  <a:pt x="346951" y="250532"/>
                </a:lnTo>
                <a:lnTo>
                  <a:pt x="359524" y="205219"/>
                </a:lnTo>
                <a:lnTo>
                  <a:pt x="359752" y="156565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709104" y="378005"/>
            <a:ext cx="140862" cy="110611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890251" y="571872"/>
            <a:ext cx="97337" cy="13327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623855" y="250621"/>
            <a:ext cx="382743" cy="382743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5474868" y="840168"/>
            <a:ext cx="107391" cy="6506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377575" y="758990"/>
            <a:ext cx="169303" cy="22741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651500" y="758990"/>
            <a:ext cx="196138" cy="22741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4975313" y="758990"/>
            <a:ext cx="195516" cy="22741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579111" y="758990"/>
            <a:ext cx="166128" cy="22741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5889662" y="758990"/>
            <a:ext cx="195199" cy="23216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210949" y="758990"/>
            <a:ext cx="194246" cy="227419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126873" y="758990"/>
            <a:ext cx="193941" cy="227418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5474866" y="840171"/>
            <a:ext cx="107391" cy="65062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651497" y="758995"/>
            <a:ext cx="196151" cy="22741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889660" y="758995"/>
            <a:ext cx="195199" cy="232155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126876" y="758994"/>
            <a:ext cx="193941" cy="227418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4770920" y="784707"/>
            <a:ext cx="168160" cy="203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36885674-53D4-49FC-9693-36ECC464C5ED}"/>
              </a:ext>
            </a:extLst>
          </p:cNvPr>
          <p:cNvSpPr/>
          <p:nvPr/>
        </p:nvSpPr>
        <p:spPr>
          <a:xfrm>
            <a:off x="1536700" y="5457825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Cooperation partnerships in higher education (KA220-HED)</a:t>
            </a:r>
            <a:endParaRPr lang="tr-TR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92DF154-8D1C-45DA-B4D1-F808176C2EDF}"/>
              </a:ext>
            </a:extLst>
          </p:cNvPr>
          <p:cNvSpPr/>
          <p:nvPr/>
        </p:nvSpPr>
        <p:spPr>
          <a:xfrm>
            <a:off x="927100" y="331976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Takeaways from training in scenario writing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338C9A1-13C5-478A-97E0-DE46C113EFAF}"/>
              </a:ext>
            </a:extLst>
          </p:cNvPr>
          <p:cNvSpPr/>
          <p:nvPr/>
        </p:nvSpPr>
        <p:spPr>
          <a:xfrm>
            <a:off x="1003300" y="1438096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Enhancing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Practices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and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Strengthening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Core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Competencies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Disaster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Nursing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through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Learning HUB 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ECoDN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-HUB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8100" y="1419225"/>
            <a:ext cx="609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400" b="1" dirty="0"/>
              <a:t>Program for the </a:t>
            </a:r>
            <a:r>
              <a:rPr lang="sv-FI" sz="2400" b="1" dirty="0" err="1"/>
              <a:t>week</a:t>
            </a:r>
            <a:r>
              <a:rPr lang="sv-FI" sz="2400" b="1" dirty="0"/>
              <a:t> </a:t>
            </a:r>
            <a:r>
              <a:rPr lang="sv-FI" sz="2400" b="1" dirty="0" err="1"/>
              <a:t>this</a:t>
            </a:r>
            <a:r>
              <a:rPr lang="sv-FI" sz="2400" b="1" dirty="0"/>
              <a:t> far</a:t>
            </a:r>
          </a:p>
          <a:p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Pre-test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 err="1"/>
              <a:t>Introduction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 err="1"/>
              <a:t>First</a:t>
            </a:r>
            <a:r>
              <a:rPr lang="sv-FI" sz="2400" dirty="0"/>
              <a:t> </a:t>
            </a:r>
            <a:r>
              <a:rPr lang="sv-FI" sz="2400" dirty="0" err="1"/>
              <a:t>training</a:t>
            </a:r>
            <a:r>
              <a:rPr lang="sv-FI" sz="2400" dirty="0"/>
              <a:t> in scenario </a:t>
            </a:r>
            <a:r>
              <a:rPr lang="sv-FI" sz="2400" dirty="0" err="1"/>
              <a:t>writing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Presentation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Second </a:t>
            </a:r>
            <a:r>
              <a:rPr lang="sv-FI" sz="2400" dirty="0" err="1"/>
              <a:t>training</a:t>
            </a:r>
            <a:r>
              <a:rPr lang="sv-FI" sz="2400" dirty="0"/>
              <a:t> in scenario </a:t>
            </a:r>
            <a:r>
              <a:rPr lang="sv-FI" sz="2400" dirty="0" err="1"/>
              <a:t>writing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Briefing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Post-test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VR/AR demonstration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General </a:t>
            </a:r>
            <a:r>
              <a:rPr lang="sv-FI" sz="2400" dirty="0" err="1"/>
              <a:t>evaluation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20539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9900" y="1571625"/>
            <a:ext cx="100182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Best practices</a:t>
            </a:r>
          </a:p>
          <a:p>
            <a:pPr lvl="1"/>
            <a:endParaRPr lang="en-US" sz="28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Keep it realistic and relevant.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Write clear, concise dialogue and descriptions.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Include diverse perspectives and situations to reflect real-world complexities.</a:t>
            </a:r>
          </a:p>
          <a:p>
            <a:pPr lvl="1"/>
            <a:endParaRPr lang="en-US" sz="28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86269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419225"/>
            <a:ext cx="74739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v-FI" sz="3200" b="1" dirty="0"/>
              <a:t>Scenario </a:t>
            </a:r>
            <a:r>
              <a:rPr lang="sv-FI" sz="3200" b="1" dirty="0" err="1"/>
              <a:t>writing</a:t>
            </a:r>
            <a:r>
              <a:rPr lang="sv-FI" sz="3200" b="1" dirty="0"/>
              <a:t> </a:t>
            </a:r>
            <a:r>
              <a:rPr lang="sv-FI" sz="3200" b="1" dirty="0" err="1"/>
              <a:t>checklist</a:t>
            </a:r>
            <a:endParaRPr lang="sv-FI" sz="3200" b="1" dirty="0"/>
          </a:p>
          <a:p>
            <a:pPr lvl="1"/>
            <a:endParaRPr lang="en-US" sz="2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learning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scenario? </a:t>
            </a:r>
            <a:r>
              <a:rPr lang="sv-FI" altLang="sv-FI" sz="2800" dirty="0" err="1">
                <a:latin typeface="Arial" panose="020B0604020202020204" pitchFamily="34" charset="0"/>
              </a:rPr>
              <a:t>Are</a:t>
            </a:r>
            <a:r>
              <a:rPr lang="sv-FI" sz="2800" dirty="0"/>
              <a:t> the </a:t>
            </a:r>
            <a:r>
              <a:rPr lang="sv-FI" sz="2800" dirty="0" err="1"/>
              <a:t>objectives</a:t>
            </a:r>
            <a:r>
              <a:rPr lang="sv-FI" sz="2800" dirty="0"/>
              <a:t> </a:t>
            </a:r>
            <a:r>
              <a:rPr lang="sv-FI" sz="2800" dirty="0" err="1"/>
              <a:t>clear</a:t>
            </a:r>
            <a:r>
              <a:rPr lang="sv-FI" sz="2800" dirty="0"/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sz="2800" dirty="0"/>
              <a:t>2. </a:t>
            </a:r>
            <a:r>
              <a:rPr lang="sv-FI" sz="2800" dirty="0" err="1"/>
              <a:t>Are</a:t>
            </a:r>
            <a:r>
              <a:rPr lang="sv-FI" sz="2800" dirty="0"/>
              <a:t> </a:t>
            </a:r>
            <a:r>
              <a:rPr lang="sv-FI" sz="2800" dirty="0" err="1"/>
              <a:t>there</a:t>
            </a:r>
            <a:r>
              <a:rPr lang="sv-FI" sz="2800" dirty="0"/>
              <a:t> </a:t>
            </a:r>
            <a:r>
              <a:rPr lang="sv-FI" sz="2800" dirty="0" err="1"/>
              <a:t>multiple</a:t>
            </a:r>
            <a:r>
              <a:rPr lang="sv-FI" sz="2800" dirty="0"/>
              <a:t> </a:t>
            </a:r>
            <a:r>
              <a:rPr lang="sv-FI" sz="2800" dirty="0" err="1"/>
              <a:t>possible</a:t>
            </a:r>
            <a:r>
              <a:rPr lang="sv-FI" sz="2800" dirty="0"/>
              <a:t> </a:t>
            </a:r>
            <a:r>
              <a:rPr lang="sv-FI" sz="2800" dirty="0" err="1"/>
              <a:t>outcomes</a:t>
            </a:r>
            <a:r>
              <a:rPr lang="sv-FI" sz="2800" dirty="0"/>
              <a:t> </a:t>
            </a:r>
            <a:r>
              <a:rPr lang="sv-FI" sz="2800" dirty="0" err="1"/>
              <a:t>based</a:t>
            </a:r>
            <a:r>
              <a:rPr lang="sv-FI" sz="2800" dirty="0"/>
              <a:t> on </a:t>
            </a:r>
            <a:r>
              <a:rPr lang="sv-FI" sz="2800" dirty="0" err="1"/>
              <a:t>participants</a:t>
            </a:r>
            <a:r>
              <a:rPr lang="sv-FI" sz="2800" dirty="0"/>
              <a:t>' </a:t>
            </a:r>
            <a:r>
              <a:rPr lang="sv-FI" sz="2800" dirty="0" err="1"/>
              <a:t>decisions</a:t>
            </a:r>
            <a:r>
              <a:rPr lang="sv-FI" sz="2800" dirty="0"/>
              <a:t>?</a:t>
            </a:r>
            <a:endParaRPr kumimoji="0" lang="sv-FI" altLang="sv-F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scenario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challenge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participants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' decision-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making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4.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Are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you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done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with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the scenario-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great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!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But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sv-FI" sz="2800" dirty="0">
                <a:latin typeface="Arial" panose="020B0604020202020204" pitchFamily="34" charset="0"/>
              </a:rPr>
              <a:t>d</a:t>
            </a:r>
            <a:r>
              <a:rPr lang="en-US" sz="2800" dirty="0"/>
              <a:t>oes the scenario support the learning objectives?</a:t>
            </a:r>
            <a:endParaRPr kumimoji="0" lang="sv-FI" altLang="sv-F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urved Left Arrow 2"/>
          <p:cNvSpPr/>
          <p:nvPr/>
        </p:nvSpPr>
        <p:spPr>
          <a:xfrm rot="201531" flipV="1">
            <a:off x="7498191" y="2897722"/>
            <a:ext cx="1143000" cy="32454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6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114425"/>
            <a:ext cx="8763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About the learning objectives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Focus on core skills</a:t>
            </a:r>
            <a:r>
              <a:rPr lang="en-US" sz="2400" dirty="0"/>
              <a:t>: i.e. triage, patient assessment, emergency response, communication under pressure, and decision-making in chaotic settings. Each scenario should allow users to practice these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Decision-making</a:t>
            </a:r>
            <a:r>
              <a:rPr lang="en-US" sz="2400" dirty="0"/>
              <a:t>: i.e. decide between different medical interventions with limited resources.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Teamwork and communication</a:t>
            </a:r>
            <a:r>
              <a:rPr lang="en-US" sz="2400" dirty="0"/>
              <a:t>: Many disaster scenarios require collaboration with other healthcare providers. Ensure the scenario encourages teamwork and communication in the stressful, time-sensitive situation.</a:t>
            </a:r>
          </a:p>
        </p:txBody>
      </p:sp>
    </p:spTree>
    <p:extLst>
      <p:ext uri="{BB962C8B-B14F-4D97-AF65-F5344CB8AC3E}">
        <p14:creationId xmlns:p14="http://schemas.microsoft.com/office/powerpoint/2010/main" val="3677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900" y="1495425"/>
            <a:ext cx="75501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Common pitfalls to avoid</a:t>
            </a:r>
          </a:p>
          <a:p>
            <a:endParaRPr lang="en-US" sz="32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Being too vague or too detailed.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Focusing too much on the narrative and neglecting the learning objectives.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Making the scenario too complex or too simple.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Not considering the diverse experiences of participants.</a:t>
            </a:r>
          </a:p>
        </p:txBody>
      </p:sp>
    </p:spTree>
    <p:extLst>
      <p:ext uri="{BB962C8B-B14F-4D97-AF65-F5344CB8AC3E}">
        <p14:creationId xmlns:p14="http://schemas.microsoft.com/office/powerpoint/2010/main" val="173228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0900" y="119062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/>
          </a:p>
          <a:p>
            <a:r>
              <a:rPr lang="en-US" sz="3200" dirty="0"/>
              <a:t>“While it’s great to have a highly detailed, realistic experience, sometimes simplifying elements (e.g., complex procedures or tools) may make the scenario more accessible without sacrificing the learning objectives!”</a:t>
            </a:r>
            <a:r>
              <a:rPr kumimoji="0" lang="sv-FI" altLang="sv-FI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sv-FI" altLang="sv-FI" sz="3200" b="1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was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said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a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received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ridiculously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long list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medical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pill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bottles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include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a VR scenario</a:t>
            </a:r>
          </a:p>
          <a:p>
            <a:endParaRPr lang="sv-FI" sz="3200" dirty="0"/>
          </a:p>
        </p:txBody>
      </p:sp>
    </p:spTree>
    <p:extLst>
      <p:ext uri="{BB962C8B-B14F-4D97-AF65-F5344CB8AC3E}">
        <p14:creationId xmlns:p14="http://schemas.microsoft.com/office/powerpoint/2010/main" val="175150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1190625"/>
            <a:ext cx="8085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FI" sz="3200" b="1" dirty="0" err="1"/>
              <a:t>Further</a:t>
            </a:r>
            <a:r>
              <a:rPr lang="sv-FI" sz="3200" b="1" dirty="0"/>
              <a:t> Reading/Resources, for </a:t>
            </a:r>
            <a:r>
              <a:rPr lang="sv-FI" sz="3200" b="1" dirty="0" err="1"/>
              <a:t>example</a:t>
            </a:r>
            <a:endParaRPr lang="sv-FI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1876425"/>
            <a:ext cx="5867400" cy="438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0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0900" y="362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20824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338</Words>
  <Application>Microsoft Office PowerPoint</Application>
  <PresentationFormat>Özel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AFETSABLON-08.11.24</dc:title>
  <dc:creator>user</dc:creator>
  <cp:lastModifiedBy>Selma Turan Kavradım</cp:lastModifiedBy>
  <cp:revision>55</cp:revision>
  <dcterms:created xsi:type="dcterms:W3CDTF">2024-11-21T16:56:41Z</dcterms:created>
  <dcterms:modified xsi:type="dcterms:W3CDTF">2025-05-07T07:45:05Z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2024-11-21T00:00:00Z</vt:filetime>
  </property>
  <property fmtid="{D5CDD505-2E9C-101B-9397-08002B2CF9AE}" pid="5" name="Producer">
    <vt:lpwstr>Adobe PDF library 17.00</vt:lpwstr>
  </property>
</Properties>
</file>